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302" r:id="rId4"/>
    <p:sldId id="265" r:id="rId5"/>
    <p:sldId id="282" r:id="rId6"/>
    <p:sldId id="283" r:id="rId7"/>
    <p:sldId id="304" r:id="rId8"/>
    <p:sldId id="284" r:id="rId9"/>
    <p:sldId id="285" r:id="rId10"/>
    <p:sldId id="286" r:id="rId11"/>
    <p:sldId id="287" r:id="rId12"/>
    <p:sldId id="288" r:id="rId13"/>
    <p:sldId id="303" r:id="rId14"/>
    <p:sldId id="294" r:id="rId15"/>
    <p:sldId id="295" r:id="rId16"/>
    <p:sldId id="298" r:id="rId17"/>
    <p:sldId id="296" r:id="rId18"/>
    <p:sldId id="262" r:id="rId19"/>
    <p:sldId id="260" r:id="rId20"/>
    <p:sldId id="290" r:id="rId21"/>
    <p:sldId id="289" r:id="rId22"/>
    <p:sldId id="291" r:id="rId23"/>
    <p:sldId id="292" r:id="rId24"/>
    <p:sldId id="305" r:id="rId25"/>
    <p:sldId id="293" r:id="rId26"/>
    <p:sldId id="299" r:id="rId27"/>
    <p:sldId id="308" r:id="rId28"/>
    <p:sldId id="297" r:id="rId29"/>
    <p:sldId id="309" r:id="rId30"/>
    <p:sldId id="307" r:id="rId31"/>
    <p:sldId id="310" r:id="rId32"/>
    <p:sldId id="306" r:id="rId33"/>
    <p:sldId id="311" r:id="rId34"/>
    <p:sldId id="301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67" autoAdjust="0"/>
  </p:normalViewPr>
  <p:slideViewPr>
    <p:cSldViewPr>
      <p:cViewPr>
        <p:scale>
          <a:sx n="73" d="100"/>
          <a:sy n="73" d="100"/>
        </p:scale>
        <p:origin x="-376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EC3A4-6D21-474E-A995-A3DD38C8628F}" type="datetimeFigureOut">
              <a:rPr lang="zh-TW" altLang="en-US" smtClean="0"/>
              <a:t>2019/9/2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50531-B119-47B5-907D-80FCE451333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0362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OyyE7EER9A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IqlCcTjoAo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9959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hlinkClick r:id="rId3"/>
              </a:rPr>
              <a:t>https://www.youtube.com/watch?v=bOyyE7EER9A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2917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706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645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166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>
                <a:hlinkClick r:id="rId3"/>
              </a:rPr>
              <a:t>https://www.youtube.com/watch?v=mIqlCcTjoAo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6410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2096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50531-B119-47B5-907D-80FCE4513336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914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1981200"/>
            <a:ext cx="10363200" cy="1876428"/>
          </a:xfrm>
        </p:spPr>
        <p:txBody>
          <a:bodyPr anchor="b"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57628"/>
            <a:ext cx="85344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TW" altLang="en-US"/>
              <a:t>按一下以編輯母片副標題樣式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715525" y="274641"/>
            <a:ext cx="1866875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9105925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3854150"/>
            <a:ext cx="103632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2356428"/>
            <a:ext cx="103632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35011" y="381000"/>
            <a:ext cx="3556000" cy="1833554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470400" y="381000"/>
            <a:ext cx="72136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35011" y="2214554"/>
            <a:ext cx="3556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2107299" y="553735"/>
            <a:ext cx="9798992" cy="4741531"/>
            <a:chOff x="428596" y="553734"/>
            <a:chExt cx="7349244" cy="4741531"/>
          </a:xfrm>
        </p:grpSpPr>
        <p:sp>
          <p:nvSpPr>
            <p:cNvPr id="16" name="矩形 15"/>
            <p:cNvSpPr/>
            <p:nvPr/>
          </p:nvSpPr>
          <p:spPr>
            <a:xfrm rot="21480000">
              <a:off x="428596" y="580356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sz="1800"/>
            </a:p>
          </p:txBody>
        </p:sp>
        <p:sp>
          <p:nvSpPr>
            <p:cNvPr id="17" name="矩形 16"/>
            <p:cNvSpPr/>
            <p:nvPr/>
          </p:nvSpPr>
          <p:spPr>
            <a:xfrm rot="21540000">
              <a:off x="437473" y="571479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sz="18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437481" y="553734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sz="1800"/>
            </a:p>
          </p:txBody>
        </p:sp>
      </p:grp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202550" y="612777"/>
            <a:ext cx="9620317" cy="4602175"/>
          </a:xfrm>
          <a:solidFill>
            <a:schemeClr val="bg2">
              <a:tint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TW" altLang="en-US"/>
              <a:t>按一下圖示以新增圖片</a:t>
            </a:r>
            <a:endParaRPr kumimoji="0" lang="en-US"/>
          </a:p>
        </p:txBody>
      </p:sp>
      <p:sp useBgFill="1"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595295"/>
            <a:ext cx="1809720" cy="5691227"/>
          </a:xfrm>
          <a:noFill/>
        </p:spPr>
        <p:txBody>
          <a:bodyPr vert="eaVert" anchor="ctr">
            <a:noAutofit/>
          </a:bodyPr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285974" y="5481658"/>
            <a:ext cx="9620317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TW" altLang="en-US"/>
              <a:t>按一下以編輯母片文字樣式</a:t>
            </a:r>
          </a:p>
          <a:p>
            <a:pPr lvl="1" eaLnBrk="1" latinLnBrk="0" hangingPunct="1"/>
            <a:r>
              <a:rPr lang="zh-TW" altLang="en-US"/>
              <a:t>第二層</a:t>
            </a:r>
          </a:p>
          <a:p>
            <a:pPr lvl="2" eaLnBrk="1" latinLnBrk="0" hangingPunct="1"/>
            <a:r>
              <a:rPr lang="zh-TW" altLang="en-US"/>
              <a:t>第三層</a:t>
            </a:r>
          </a:p>
          <a:p>
            <a:pPr lvl="3" eaLnBrk="1" latinLnBrk="0" hangingPunct="1"/>
            <a:r>
              <a:rPr lang="zh-TW" altLang="en-US"/>
              <a:t>第四層</a:t>
            </a:r>
          </a:p>
          <a:p>
            <a:pPr lvl="4" eaLnBrk="1" latinLnBrk="0" hangingPunct="1"/>
            <a:r>
              <a:rPr lang="zh-TW" altLang="en-US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kumimoji="0" lang="zh-TW" altLang="en-US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24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TW" altLang="en-US"/>
              <a:t>按一下以編輯母片文字樣式</a:t>
            </a:r>
          </a:p>
          <a:p>
            <a:pPr lvl="1" eaLnBrk="1" latinLnBrk="0" hangingPunct="1"/>
            <a:r>
              <a:rPr kumimoji="0" lang="zh-TW" altLang="en-US"/>
              <a:t>第二層</a:t>
            </a:r>
          </a:p>
          <a:p>
            <a:pPr lvl="2" eaLnBrk="1" latinLnBrk="0" hangingPunct="1"/>
            <a:r>
              <a:rPr kumimoji="0" lang="zh-TW" altLang="en-US"/>
              <a:t>第三層</a:t>
            </a:r>
          </a:p>
          <a:p>
            <a:pPr lvl="3" eaLnBrk="1" latinLnBrk="0" hangingPunct="1"/>
            <a:r>
              <a:rPr kumimoji="0" lang="zh-TW" altLang="en-US"/>
              <a:t>第四層</a:t>
            </a:r>
          </a:p>
          <a:p>
            <a:pPr lvl="4" eaLnBrk="1" latinLnBrk="0" hangingPunct="1"/>
            <a:r>
              <a:rPr kumimoji="0" lang="zh-TW" altLang="en-US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11837" y="6483998"/>
            <a:ext cx="28448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04BA3-A394-462B-B0A3-4F33C0081B25}" type="datetimeFigureOut">
              <a:rPr lang="zh-TW" altLang="en-US" smtClean="0"/>
              <a:pPr/>
              <a:t>2019/9/2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483998"/>
            <a:ext cx="38608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9323525" y="6483998"/>
            <a:ext cx="28448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032E4-518E-4637-995C-0F1E3BC61F5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Cambria"/>
        <a:buChar char="+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Ï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90000"/>
        <a:buFont typeface="Calibri"/>
        <a:buChar char="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=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l="12000" t="-14000" r="-9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1344" y="3645024"/>
            <a:ext cx="8352978" cy="1876428"/>
          </a:xfrm>
        </p:spPr>
        <p:txBody>
          <a:bodyPr/>
          <a:lstStyle/>
          <a:p>
            <a:r>
              <a:rPr lang="zh-TW" altLang="en-US" sz="8000" dirty="0">
                <a:solidFill>
                  <a:schemeClr val="accent6">
                    <a:lumMod val="50000"/>
                  </a:schemeClr>
                </a:solidFill>
                <a:latin typeface="+mj-ea"/>
              </a:rPr>
              <a:t>愛情停看聽</a:t>
            </a:r>
            <a:r>
              <a:rPr lang="en-US" altLang="zh-TW" sz="8000" dirty="0">
                <a:solidFill>
                  <a:schemeClr val="accent6">
                    <a:lumMod val="50000"/>
                  </a:schemeClr>
                </a:solidFill>
                <a:latin typeface="+mj-ea"/>
              </a:rPr>
              <a:t/>
            </a:r>
            <a:br>
              <a:rPr lang="en-US" altLang="zh-TW" sz="8000" dirty="0">
                <a:solidFill>
                  <a:schemeClr val="accent6">
                    <a:lumMod val="50000"/>
                  </a:schemeClr>
                </a:solidFill>
                <a:latin typeface="+mj-ea"/>
              </a:rPr>
            </a:br>
            <a:r>
              <a:rPr lang="zh-TW" altLang="en-US" sz="4000" dirty="0" smtClean="0">
                <a:solidFill>
                  <a:schemeClr val="accent6">
                    <a:lumMod val="50000"/>
                  </a:schemeClr>
                </a:solidFill>
                <a:latin typeface="+mj-ea"/>
              </a:rPr>
              <a:t>「遇到危險情人</a:t>
            </a:r>
            <a:r>
              <a:rPr lang="zh-TW" altLang="en-US" sz="4000" dirty="0">
                <a:solidFill>
                  <a:schemeClr val="accent6">
                    <a:lumMod val="50000"/>
                  </a:schemeClr>
                </a:solidFill>
                <a:latin typeface="+mj-ea"/>
              </a:rPr>
              <a:t>─</a:t>
            </a:r>
            <a:r>
              <a:rPr lang="zh-TW" altLang="en-US" sz="4000" dirty="0" smtClean="0">
                <a:solidFill>
                  <a:schemeClr val="accent6">
                    <a:lumMod val="50000"/>
                  </a:schemeClr>
                </a:solidFill>
                <a:latin typeface="+mj-ea"/>
              </a:rPr>
              <a:t>分手</a:t>
            </a:r>
            <a:r>
              <a:rPr lang="zh-TW" altLang="en-US" sz="4000" dirty="0">
                <a:solidFill>
                  <a:schemeClr val="accent6">
                    <a:lumMod val="50000"/>
                  </a:schemeClr>
                </a:solidFill>
                <a:latin typeface="+mj-ea"/>
              </a:rPr>
              <a:t>如何說再見」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35360" y="332656"/>
            <a:ext cx="6400800" cy="648072"/>
          </a:xfrm>
        </p:spPr>
        <p:txBody>
          <a:bodyPr>
            <a:normAutofit/>
          </a:bodyPr>
          <a:lstStyle/>
          <a:p>
            <a:r>
              <a:rPr lang="zh-TW" altLang="en-US" sz="3600" dirty="0">
                <a:latin typeface="+mj-ea"/>
                <a:ea typeface="+mj-ea"/>
              </a:rPr>
              <a:t>嘉南藥理大學學生輔導中心</a:t>
            </a:r>
          </a:p>
        </p:txBody>
      </p:sp>
    </p:spTree>
    <p:extLst>
      <p:ext uri="{BB962C8B-B14F-4D97-AF65-F5344CB8AC3E}">
        <p14:creationId xmlns:p14="http://schemas.microsoft.com/office/powerpoint/2010/main" val="81294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35360" y="1556792"/>
            <a:ext cx="11593288" cy="53012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以</a:t>
            </a:r>
            <a:r>
              <a:rPr lang="zh-TW" altLang="en-US" u="sng" dirty="0">
                <a:latin typeface="+mj-ea"/>
                <a:ea typeface="+mj-ea"/>
              </a:rPr>
              <a:t>污辱、批評、諷刺</a:t>
            </a:r>
            <a:r>
              <a:rPr lang="zh-TW" altLang="en-US" dirty="0">
                <a:latin typeface="+mj-ea"/>
                <a:ea typeface="+mj-ea"/>
              </a:rPr>
              <a:t>之類的言語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打擊對方</a:t>
            </a:r>
            <a:r>
              <a:rPr lang="zh-TW" altLang="en-US" b="1" dirty="0">
                <a:latin typeface="+mj-ea"/>
                <a:ea typeface="+mj-ea"/>
              </a:rPr>
              <a:t>。</a:t>
            </a:r>
            <a:r>
              <a:rPr lang="zh-TW" altLang="en-US" dirty="0">
                <a:latin typeface="+mj-ea"/>
                <a:ea typeface="+mj-ea"/>
              </a:rPr>
              <a:t>通常是施虐者缺乏安全感，他們不懂得用愛把人留在身旁，而是用破壞的方式控制另一半。</a:t>
            </a:r>
            <a:endParaRPr lang="en-US" altLang="zh-TW" b="1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在暴力關係的發展中，會先出現語言暴力，之後才是肢體攻擊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</a:t>
            </a:r>
            <a:r>
              <a:rPr lang="zh-TW" altLang="en-US" dirty="0" smtClean="0">
                <a:latin typeface="+mj-ea"/>
                <a:ea typeface="+mj-ea"/>
              </a:rPr>
              <a:t>：丁丁總是跟拉拉說：「只有我會喜歡你，我離開</a:t>
            </a:r>
            <a:r>
              <a:rPr lang="zh-TW" altLang="en-US" dirty="0">
                <a:latin typeface="+mj-ea"/>
                <a:ea typeface="+mj-ea"/>
              </a:rPr>
              <a:t>你</a:t>
            </a:r>
            <a:r>
              <a:rPr lang="zh-TW" altLang="en-US" dirty="0" smtClean="0">
                <a:latin typeface="+mj-ea"/>
                <a:ea typeface="+mj-ea"/>
              </a:rPr>
              <a:t>你一定活不下去。</a:t>
            </a:r>
            <a:r>
              <a:rPr lang="zh-TW" altLang="en-US" dirty="0">
                <a:latin typeface="+mj-ea"/>
                <a:ea typeface="+mj-ea"/>
              </a:rPr>
              <a:t>」</a:t>
            </a:r>
            <a:r>
              <a:rPr lang="zh-TW" altLang="en-US" dirty="0" smtClean="0">
                <a:latin typeface="+mj-ea"/>
                <a:ea typeface="+mj-ea"/>
              </a:rPr>
              <a:t>、「要不是</a:t>
            </a:r>
            <a:r>
              <a:rPr lang="zh-TW" altLang="en-US" dirty="0">
                <a:latin typeface="+mj-ea"/>
                <a:ea typeface="+mj-ea"/>
              </a:rPr>
              <a:t>當初我看走眼，現在誰還會繼續跟你在一起，還不懂得感謝</a:t>
            </a:r>
            <a:r>
              <a:rPr lang="zh-TW" altLang="en-US" dirty="0" smtClean="0">
                <a:latin typeface="+mj-ea"/>
                <a:ea typeface="+mj-ea"/>
              </a:rPr>
              <a:t>我。」</a:t>
            </a:r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10135" y="332656"/>
            <a:ext cx="634019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警訊五：言語暴力</a:t>
            </a:r>
          </a:p>
        </p:txBody>
      </p:sp>
    </p:spTree>
    <p:extLst>
      <p:ext uri="{BB962C8B-B14F-4D97-AF65-F5344CB8AC3E}">
        <p14:creationId xmlns:p14="http://schemas.microsoft.com/office/powerpoint/2010/main" val="325614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3352" y="1379967"/>
            <a:ext cx="9217024" cy="248108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這類伴侶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缺乏同理心</a:t>
            </a:r>
            <a:r>
              <a:rPr lang="zh-TW" altLang="en-US" dirty="0">
                <a:latin typeface="+mj-ea"/>
                <a:ea typeface="+mj-ea"/>
              </a:rPr>
              <a:t>，不在意他人福祉，甚至對他人的情緒較忽略或冷淡。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較無法尊重、在乎他人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83397" y="332656"/>
            <a:ext cx="499367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警訊六：冷 感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344" y="476672"/>
            <a:ext cx="2538282" cy="338437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63352" y="4005064"/>
            <a:ext cx="11179242" cy="181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l"/>
            </a:pPr>
            <a:r>
              <a:rPr lang="zh-TW" altLang="en-US" sz="3200" dirty="0">
                <a:latin typeface="+mj-ea"/>
                <a:ea typeface="+mj-ea"/>
              </a:rPr>
              <a:t>例子：丁丁每次看到路邊的小貓、野狗時，都會踹牠們幾下並趕他們</a:t>
            </a:r>
            <a:r>
              <a:rPr lang="zh-TW" altLang="en-US" sz="3200" dirty="0" smtClean="0">
                <a:latin typeface="+mj-ea"/>
                <a:ea typeface="+mj-ea"/>
              </a:rPr>
              <a:t>走；弄壞</a:t>
            </a:r>
            <a:r>
              <a:rPr lang="zh-TW" altLang="en-US" sz="3200" dirty="0">
                <a:latin typeface="+mj-ea"/>
                <a:ea typeface="+mj-ea"/>
              </a:rPr>
              <a:t>了賣場的展示品也總是</a:t>
            </a:r>
            <a:r>
              <a:rPr lang="zh-TW" altLang="en-US" sz="3200" dirty="0" smtClean="0">
                <a:latin typeface="+mj-ea"/>
                <a:ea typeface="+mj-ea"/>
              </a:rPr>
              <a:t>不在乎；在</a:t>
            </a:r>
            <a:r>
              <a:rPr lang="zh-TW" altLang="en-US" sz="3200" dirty="0">
                <a:latin typeface="+mj-ea"/>
                <a:ea typeface="+mj-ea"/>
              </a:rPr>
              <a:t>拉拉情緒低落時，丁丁總是說她活該。</a:t>
            </a:r>
          </a:p>
        </p:txBody>
      </p:sp>
    </p:spTree>
    <p:extLst>
      <p:ext uri="{BB962C8B-B14F-4D97-AF65-F5344CB8AC3E}">
        <p14:creationId xmlns:p14="http://schemas.microsoft.com/office/powerpoint/2010/main" val="422645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3352" y="1628800"/>
            <a:ext cx="8942784" cy="489654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由伴侶過去的暴力記錄可以預測未來，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過去的暴力行為</a:t>
            </a:r>
            <a:r>
              <a:rPr lang="zh-TW" altLang="en-US" dirty="0">
                <a:latin typeface="+mj-ea"/>
                <a:ea typeface="+mj-ea"/>
              </a:rPr>
              <a:t>是未來暴力行為的主要指標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</a:t>
            </a:r>
            <a:r>
              <a:rPr lang="zh-TW" altLang="en-US" dirty="0" smtClean="0">
                <a:latin typeface="+mj-ea"/>
                <a:ea typeface="+mj-ea"/>
              </a:rPr>
              <a:t>：丁丁的朋友告訴拉拉，之前丁丁跟室友吵架後，把室友的行李全都丟到寢室外，在喝酒醉後，威脅要讓那個室友見不到隔天的太陽。</a:t>
            </a:r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71254" y="332656"/>
            <a:ext cx="941796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警訊七：過去和現在的暴行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320" y="1916832"/>
            <a:ext cx="2883647" cy="314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7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9" r="36213" b="55796"/>
          <a:stretch/>
        </p:blipFill>
        <p:spPr>
          <a:xfrm rot="20012352">
            <a:off x="5281785" y="981425"/>
            <a:ext cx="2323993" cy="2386309"/>
          </a:xfrm>
          <a:prstGeom prst="ellipse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「情人的危險尺度」測驗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10" y="1467623"/>
            <a:ext cx="4834620" cy="4834620"/>
          </a:xfrm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66" t="45150" r="9013" b="19150"/>
          <a:stretch/>
        </p:blipFill>
        <p:spPr>
          <a:xfrm>
            <a:off x="6380491" y="1731651"/>
            <a:ext cx="5897472" cy="5337616"/>
          </a:xfrm>
          <a:prstGeom prst="rect">
            <a:avLst/>
          </a:prstGeom>
        </p:spPr>
      </p:pic>
      <p:sp>
        <p:nvSpPr>
          <p:cNvPr id="9" name="文字方塊 8"/>
          <p:cNvSpPr txBox="1"/>
          <p:nvPr/>
        </p:nvSpPr>
        <p:spPr>
          <a:xfrm>
            <a:off x="6983141" y="4074521"/>
            <a:ext cx="4755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測了就知道你的他</a:t>
            </a:r>
            <a:r>
              <a:rPr lang="en-US" altLang="zh-TW" sz="40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/</a:t>
            </a:r>
            <a:r>
              <a:rPr lang="zh-TW" altLang="en-US" sz="40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她是不是危險</a:t>
            </a:r>
            <a:r>
              <a:rPr lang="zh-TW" altLang="en-US" sz="40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  <a:latin typeface="+mj-ea"/>
                <a:ea typeface="+mj-ea"/>
              </a:rPr>
              <a:t>情人！</a:t>
            </a:r>
            <a:endParaRPr lang="en-US" altLang="zh-TW" sz="40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9805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zh-TW" dirty="0">
              <a:latin typeface="+mj-ea"/>
              <a:ea typeface="+mj-ea"/>
            </a:endParaRPr>
          </a:p>
          <a:p>
            <a:pPr marL="0" indent="0">
              <a:buNone/>
            </a:pPr>
            <a:endParaRPr lang="zh-TW" altLang="en-US" dirty="0">
              <a:latin typeface="+mj-ea"/>
              <a:ea typeface="+mj-ea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0"/>
            <a:ext cx="8557768" cy="6789427"/>
          </a:xfrm>
          <a:prstGeom prst="rect">
            <a:avLst/>
          </a:prstGeom>
        </p:spPr>
      </p:pic>
      <p:sp>
        <p:nvSpPr>
          <p:cNvPr id="6" name="文字方塊 5"/>
          <p:cNvSpPr txBox="1"/>
          <p:nvPr/>
        </p:nvSpPr>
        <p:spPr>
          <a:xfrm>
            <a:off x="9192344" y="1124744"/>
            <a:ext cx="2094804" cy="540176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zh-TW" altLang="en-US" sz="3200" b="1" dirty="0">
                <a:solidFill>
                  <a:srgbClr val="FF0000"/>
                </a:solidFill>
                <a:latin typeface="+mj-ea"/>
                <a:ea typeface="+mj-ea"/>
              </a:rPr>
              <a:t>選擇「是」</a:t>
            </a:r>
            <a:r>
              <a:rPr lang="zh-TW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得</a:t>
            </a:r>
            <a:r>
              <a:rPr lang="en-US" altLang="zh-TW" sz="3200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zh-TW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分</a:t>
            </a:r>
            <a:r>
              <a:rPr lang="zh-TW" altLang="en-US" sz="3200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zh-TW" altLang="en-US" sz="3200" b="1" dirty="0">
                <a:solidFill>
                  <a:srgbClr val="FF0000"/>
                </a:solidFill>
                <a:latin typeface="+mj-ea"/>
                <a:ea typeface="+mj-ea"/>
              </a:rPr>
              <a:t>「否」得</a:t>
            </a:r>
            <a:r>
              <a:rPr lang="en-US" altLang="zh-TW" sz="3200" b="1" dirty="0">
                <a:solidFill>
                  <a:srgbClr val="FF0000"/>
                </a:solidFill>
                <a:latin typeface="+mj-ea"/>
                <a:ea typeface="+mj-ea"/>
              </a:rPr>
              <a:t>0</a:t>
            </a:r>
            <a:r>
              <a:rPr lang="zh-TW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分</a:t>
            </a:r>
            <a:r>
              <a:rPr lang="en-US" altLang="zh-TW" sz="3200" b="1" dirty="0" smtClean="0">
                <a:solidFill>
                  <a:srgbClr val="FF0000"/>
                </a:solidFill>
                <a:latin typeface="+mj-ea"/>
                <a:ea typeface="+mj-ea"/>
              </a:rPr>
              <a:t>‧</a:t>
            </a:r>
          </a:p>
          <a:p>
            <a:endParaRPr lang="zh-TW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1228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35584"/>
            <a:ext cx="9533970" cy="6823176"/>
          </a:xfrm>
        </p:spPr>
      </p:pic>
      <p:sp>
        <p:nvSpPr>
          <p:cNvPr id="5" name="文字方塊 4"/>
          <p:cNvSpPr txBox="1"/>
          <p:nvPr/>
        </p:nvSpPr>
        <p:spPr>
          <a:xfrm>
            <a:off x="9480376" y="1052736"/>
            <a:ext cx="2094804" cy="5401767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r>
              <a:rPr lang="zh-TW" altLang="en-US" sz="3200" b="1" dirty="0">
                <a:solidFill>
                  <a:srgbClr val="FF0000"/>
                </a:solidFill>
                <a:latin typeface="+mj-ea"/>
                <a:ea typeface="+mj-ea"/>
              </a:rPr>
              <a:t>選擇「是」</a:t>
            </a:r>
            <a:r>
              <a:rPr lang="zh-TW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得</a:t>
            </a:r>
            <a:r>
              <a:rPr lang="en-US" altLang="zh-TW" sz="3200" b="1" dirty="0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zh-TW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分</a:t>
            </a:r>
            <a:r>
              <a:rPr lang="zh-TW" altLang="en-US" sz="3200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zh-TW" altLang="en-US" sz="3200" b="1" dirty="0">
                <a:solidFill>
                  <a:srgbClr val="FF0000"/>
                </a:solidFill>
                <a:latin typeface="+mj-ea"/>
                <a:ea typeface="+mj-ea"/>
              </a:rPr>
              <a:t>「否」得</a:t>
            </a:r>
            <a:r>
              <a:rPr lang="en-US" altLang="zh-TW" sz="3200" b="1" dirty="0">
                <a:solidFill>
                  <a:srgbClr val="FF0000"/>
                </a:solidFill>
                <a:latin typeface="+mj-ea"/>
                <a:ea typeface="+mj-ea"/>
              </a:rPr>
              <a:t>0</a:t>
            </a:r>
            <a:r>
              <a:rPr lang="zh-TW" altLang="en-US" sz="3200" b="1" dirty="0" smtClean="0">
                <a:solidFill>
                  <a:srgbClr val="FF0000"/>
                </a:solidFill>
                <a:latin typeface="+mj-ea"/>
                <a:ea typeface="+mj-ea"/>
              </a:rPr>
              <a:t>分</a:t>
            </a:r>
            <a:r>
              <a:rPr lang="en-US" altLang="zh-TW" sz="3200" b="1" dirty="0" smtClean="0">
                <a:solidFill>
                  <a:srgbClr val="FF0000"/>
                </a:solidFill>
                <a:latin typeface="+mj-ea"/>
                <a:ea typeface="+mj-ea"/>
              </a:rPr>
              <a:t>‧</a:t>
            </a:r>
          </a:p>
          <a:p>
            <a:endParaRPr lang="zh-TW" altLang="en-US" sz="32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9329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200"/>
          <a:stretch/>
        </p:blipFill>
        <p:spPr>
          <a:xfrm>
            <a:off x="609600" y="0"/>
            <a:ext cx="87450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9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0"/>
          <a:stretch/>
        </p:blipFill>
        <p:spPr>
          <a:xfrm>
            <a:off x="407368" y="0"/>
            <a:ext cx="8435167" cy="6858000"/>
          </a:xfrm>
        </p:spPr>
      </p:pic>
    </p:spTree>
    <p:extLst>
      <p:ext uri="{BB962C8B-B14F-4D97-AF65-F5344CB8AC3E}">
        <p14:creationId xmlns:p14="http://schemas.microsoft.com/office/powerpoint/2010/main" val="90114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10972800" cy="11430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TW" alt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「情人的危險尺度」測驗</a:t>
            </a:r>
          </a:p>
        </p:txBody>
      </p:sp>
      <p:sp>
        <p:nvSpPr>
          <p:cNvPr id="2" name="文字方塊 1"/>
          <p:cNvSpPr txBox="1"/>
          <p:nvPr/>
        </p:nvSpPr>
        <p:spPr>
          <a:xfrm>
            <a:off x="392528" y="1501536"/>
            <a:ext cx="11332840" cy="107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zh-TW" sz="2800" dirty="0">
                <a:latin typeface="+mj-ea"/>
                <a:ea typeface="+mj-ea"/>
              </a:rPr>
              <a:t>綜合以上</a:t>
            </a:r>
            <a:r>
              <a:rPr lang="zh-TW" altLang="zh-TW" sz="2800" dirty="0" smtClean="0">
                <a:latin typeface="+mj-ea"/>
                <a:ea typeface="+mj-ea"/>
              </a:rPr>
              <a:t>，</a:t>
            </a:r>
            <a:r>
              <a:rPr lang="zh-TW" altLang="en-US" sz="2800" dirty="0">
                <a:latin typeface="+mj-ea"/>
                <a:ea typeface="+mj-ea"/>
              </a:rPr>
              <a:t>高雄市立凱旋醫院臨床心理科主任</a:t>
            </a:r>
            <a:r>
              <a:rPr lang="zh-TW" altLang="en-US" sz="2800" u="sng" dirty="0">
                <a:latin typeface="+mj-ea"/>
                <a:ea typeface="+mj-ea"/>
              </a:rPr>
              <a:t>鍾素英</a:t>
            </a:r>
            <a:r>
              <a:rPr lang="zh-TW" altLang="en-US" sz="2800" dirty="0">
                <a:latin typeface="+mj-ea"/>
                <a:ea typeface="+mj-ea"/>
              </a:rPr>
              <a:t>表示</a:t>
            </a:r>
            <a:r>
              <a:rPr lang="zh-TW" altLang="en-US" sz="2800" dirty="0" smtClean="0">
                <a:latin typeface="+mj-ea"/>
                <a:ea typeface="+mj-ea"/>
              </a:rPr>
              <a:t>，</a:t>
            </a:r>
            <a:r>
              <a:rPr lang="zh-TW" altLang="zh-TW" sz="2800" dirty="0">
                <a:latin typeface="+mj-ea"/>
                <a:ea typeface="+mj-ea"/>
              </a:rPr>
              <a:t>危險情人的</a:t>
            </a:r>
            <a:r>
              <a:rPr lang="zh-TW" altLang="en-US" sz="2800" dirty="0">
                <a:latin typeface="+mj-ea"/>
                <a:ea typeface="+mj-ea"/>
              </a:rPr>
              <a:t>人格</a:t>
            </a:r>
            <a:r>
              <a:rPr lang="zh-TW" altLang="zh-TW" sz="2800" dirty="0">
                <a:latin typeface="+mj-ea"/>
                <a:ea typeface="+mj-ea"/>
              </a:rPr>
              <a:t>表現在三個</a:t>
            </a:r>
            <a:r>
              <a:rPr lang="zh-TW" altLang="zh-TW" sz="2800" dirty="0" smtClean="0">
                <a:latin typeface="+mj-ea"/>
                <a:ea typeface="+mj-ea"/>
              </a:rPr>
              <a:t>部分</a:t>
            </a:r>
            <a:r>
              <a:rPr lang="zh-TW" altLang="en-US" sz="2800" dirty="0" smtClean="0">
                <a:latin typeface="+mj-ea"/>
                <a:ea typeface="+mj-ea"/>
              </a:rPr>
              <a:t>，容易</a:t>
            </a:r>
            <a:r>
              <a:rPr lang="zh-TW" altLang="en-US" sz="2800" dirty="0">
                <a:latin typeface="+mj-ea"/>
                <a:ea typeface="+mj-ea"/>
              </a:rPr>
              <a:t>在分手事件中表現出暴力與攻擊</a:t>
            </a:r>
            <a:r>
              <a:rPr lang="zh-TW" altLang="en-US" sz="2800" dirty="0" smtClean="0">
                <a:latin typeface="+mj-ea"/>
                <a:ea typeface="+mj-ea"/>
              </a:rPr>
              <a:t>行為，如下：</a:t>
            </a:r>
            <a:endParaRPr lang="zh-TW" altLang="en-US" sz="2800" dirty="0">
              <a:latin typeface="+mj-ea"/>
              <a:ea typeface="+mj-ea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585355"/>
              </p:ext>
            </p:extLst>
          </p:nvPr>
        </p:nvGraphicFramePr>
        <p:xfrm>
          <a:off x="392528" y="2702327"/>
          <a:ext cx="11449272" cy="33189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2067"/>
                <a:gridCol w="8977205"/>
              </a:tblGrid>
              <a:tr h="1302737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altLang="zh-TW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I</a:t>
                      </a:r>
                      <a:r>
                        <a:rPr lang="zh-TW" altLang="en-US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、</a:t>
                      </a:r>
                      <a:r>
                        <a:rPr lang="zh-TW" altLang="zh-TW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人際關係部份</a:t>
                      </a:r>
                      <a:endParaRPr lang="zh-TW" altLang="en-US" sz="3000" b="1" dirty="0"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0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自大，喜歡支配、控制別人，喜歡掌權，容易侵犯到他人的權益，人際關係較為表淺或較為無情。</a:t>
                      </a:r>
                      <a:endParaRPr lang="zh-TW" altLang="en-US" sz="300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229073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20000"/>
                        </a:lnSpc>
                      </a:pPr>
                      <a:r>
                        <a:rPr kumimoji="0" lang="en-US" altLang="zh-TW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II</a:t>
                      </a:r>
                      <a:r>
                        <a:rPr kumimoji="0" lang="zh-TW" altLang="en-US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、</a:t>
                      </a:r>
                      <a:r>
                        <a:rPr kumimoji="0" lang="zh-TW" altLang="zh-TW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情感部分</a:t>
                      </a:r>
                      <a:endParaRPr kumimoji="0" lang="zh-TW" altLang="en-US" sz="3000" b="1" u="sng" kern="12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0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易怒，不易與人形成密切的情感連結，缺乏同理心，缺乏罪惡感，不易有懊悔的感受。</a:t>
                      </a:r>
                      <a:endParaRPr lang="zh-TW" altLang="en-US" sz="300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787151">
                <a:tc>
                  <a:txBody>
                    <a:bodyPr/>
                    <a:lstStyle/>
                    <a:p>
                      <a:pPr marL="0" algn="l" rtl="0" eaLnBrk="1" latinLnBrk="0" hangingPunct="1">
                        <a:lnSpc>
                          <a:spcPct val="120000"/>
                        </a:lnSpc>
                      </a:pPr>
                      <a:r>
                        <a:rPr kumimoji="0" lang="en-US" altLang="zh-TW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III</a:t>
                      </a:r>
                      <a:r>
                        <a:rPr kumimoji="0" lang="zh-TW" altLang="en-US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、</a:t>
                      </a:r>
                      <a:r>
                        <a:rPr kumimoji="0" lang="zh-TW" altLang="zh-TW" sz="3000" b="1" u="sng" kern="1200" dirty="0" smtClean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行為部分</a:t>
                      </a:r>
                      <a:endParaRPr kumimoji="0" lang="zh-TW" altLang="en-US" sz="3000" b="1" u="sng" kern="1200" dirty="0"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3000" kern="1200" dirty="0" smtClean="0">
                          <a:solidFill>
                            <a:schemeClr val="tx1"/>
                          </a:solidFill>
                          <a:latin typeface="+mj-ea"/>
                          <a:ea typeface="+mj-ea"/>
                          <a:cs typeface="+mn-cs"/>
                        </a:rPr>
                        <a:t>不負責任，衝動，容易忽視社會的傳統規範。</a:t>
                      </a:r>
                      <a:endParaRPr lang="zh-TW" altLang="en-US" sz="3000" kern="1200" dirty="0" smtClean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7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1384" y="1700808"/>
            <a:ext cx="11089232" cy="4724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zh-TW" dirty="0" smtClean="0">
                <a:latin typeface="+mj-ea"/>
                <a:ea typeface="+mj-ea"/>
              </a:rPr>
              <a:t>想漂亮地與情人說</a:t>
            </a:r>
            <a:r>
              <a:rPr lang="en-US" altLang="zh-TW" dirty="0" smtClean="0">
                <a:latin typeface="+mj-ea"/>
                <a:ea typeface="+mj-ea"/>
              </a:rPr>
              <a:t>bye-bye</a:t>
            </a:r>
            <a:r>
              <a:rPr lang="zh-TW" altLang="zh-TW" dirty="0" smtClean="0">
                <a:latin typeface="+mj-ea"/>
                <a:ea typeface="+mj-ea"/>
              </a:rPr>
              <a:t>，以下提供正確分手的</a:t>
            </a:r>
            <a:r>
              <a:rPr lang="en-US" altLang="zh-TW" dirty="0" smtClean="0">
                <a:latin typeface="+mj-ea"/>
                <a:ea typeface="+mj-ea"/>
              </a:rPr>
              <a:t>5</a:t>
            </a:r>
            <a:r>
              <a:rPr lang="zh-TW" altLang="zh-TW" dirty="0" smtClean="0">
                <a:latin typeface="+mj-ea"/>
                <a:ea typeface="+mj-ea"/>
              </a:rPr>
              <a:t>個</a:t>
            </a:r>
            <a:r>
              <a:rPr lang="en-US" altLang="zh-TW" dirty="0" smtClean="0">
                <a:latin typeface="+mj-ea"/>
                <a:ea typeface="+mj-ea"/>
              </a:rPr>
              <a:t>W</a:t>
            </a:r>
            <a:r>
              <a:rPr lang="zh-TW" altLang="zh-TW" dirty="0" smtClean="0">
                <a:latin typeface="+mj-ea"/>
                <a:ea typeface="+mj-ea"/>
              </a:rPr>
              <a:t>，其建議的方式，不管情人危不危險都適用。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zh-TW" dirty="0" smtClean="0">
                <a:latin typeface="+mj-ea"/>
                <a:ea typeface="+mj-ea"/>
              </a:rPr>
              <a:t>如果你的情人屬於「分手暴力」的高危險群，更別忘了一定要確實做到這</a:t>
            </a:r>
            <a:r>
              <a:rPr lang="en-US" altLang="zh-TW" dirty="0" smtClean="0">
                <a:latin typeface="+mj-ea"/>
                <a:ea typeface="+mj-ea"/>
              </a:rPr>
              <a:t>5</a:t>
            </a:r>
            <a:r>
              <a:rPr lang="zh-TW" altLang="zh-TW" dirty="0" smtClean="0">
                <a:latin typeface="+mj-ea"/>
                <a:ea typeface="+mj-ea"/>
              </a:rPr>
              <a:t>個</a:t>
            </a:r>
            <a:r>
              <a:rPr lang="en-US" altLang="zh-TW" dirty="0" smtClean="0">
                <a:latin typeface="+mj-ea"/>
                <a:ea typeface="+mj-ea"/>
              </a:rPr>
              <a:t>W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zh-TW" altLang="zh-TW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33126" y="332656"/>
            <a:ext cx="528702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TW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安</a:t>
            </a:r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全</a:t>
            </a:r>
            <a:r>
              <a:rPr lang="zh-TW" altLang="zh-TW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分手</a:t>
            </a:r>
            <a:r>
              <a:rPr lang="zh-TW" altLang="zh-TW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的</a:t>
            </a:r>
            <a:r>
              <a:rPr lang="en-US" altLang="zh-TW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5W</a:t>
            </a:r>
            <a:endParaRPr lang="zh-TW" altLang="en-US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3768868"/>
            <a:ext cx="4824536" cy="289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4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>
            <a:spLocks/>
          </p:cNvSpPr>
          <p:nvPr/>
        </p:nvSpPr>
        <p:spPr>
          <a:xfrm>
            <a:off x="2393160" y="332657"/>
            <a:ext cx="720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6000" b="1" dirty="0">
                <a:solidFill>
                  <a:srgbClr val="002060"/>
                </a:solidFill>
                <a:latin typeface="+mj-ea"/>
                <a:ea typeface="+mj-ea"/>
              </a:rPr>
              <a:t>新聞</a:t>
            </a:r>
            <a:r>
              <a:rPr lang="en-US" altLang="zh-TW" sz="6000" b="1" dirty="0">
                <a:solidFill>
                  <a:srgbClr val="002060"/>
                </a:solidFill>
                <a:latin typeface="+mj-ea"/>
                <a:ea typeface="+mj-ea"/>
              </a:rPr>
              <a:t>X</a:t>
            </a:r>
            <a:r>
              <a:rPr lang="zh-TW" altLang="en-US" sz="6000" b="1" dirty="0">
                <a:solidFill>
                  <a:srgbClr val="002060"/>
                </a:solidFill>
                <a:latin typeface="+mj-ea"/>
                <a:ea typeface="+mj-ea"/>
              </a:rPr>
              <a:t>檔案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263352" y="1440653"/>
            <a:ext cx="11809312" cy="5179603"/>
          </a:xfrm>
          <a:prstGeom prst="rect">
            <a:avLst/>
          </a:prstGeom>
        </p:spPr>
        <p:txBody>
          <a:bodyPr vert="horz" rtlCol="0" anchor="t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Cambria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60000"/>
              <a:buFont typeface="Wingdings 2"/>
              <a:buChar char="Ï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Calibri"/>
              <a:buChar char="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Cambria"/>
              <a:buChar char="=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zh-TW" sz="3000" b="1" dirty="0" smtClean="0"/>
              <a:t>2014</a:t>
            </a:r>
            <a:r>
              <a:rPr lang="zh-TW" altLang="en-US" sz="3000" b="1" dirty="0" smtClean="0"/>
              <a:t>年</a:t>
            </a:r>
            <a:r>
              <a:rPr lang="en-US" altLang="zh-TW" sz="3000" b="1" dirty="0" smtClean="0"/>
              <a:t>9</a:t>
            </a:r>
            <a:r>
              <a:rPr lang="zh-TW" altLang="en-US" sz="3000" b="1" dirty="0" smtClean="0"/>
              <a:t>月</a:t>
            </a:r>
            <a:r>
              <a:rPr lang="en-US" altLang="zh-TW" sz="3000" b="1" dirty="0" smtClean="0"/>
              <a:t>22</a:t>
            </a:r>
            <a:r>
              <a:rPr lang="zh-TW" altLang="en-US" sz="3000" b="1" dirty="0" smtClean="0"/>
              <a:t>日</a:t>
            </a:r>
            <a:r>
              <a:rPr lang="zh-TW" altLang="en-US" sz="3000" dirty="0" smtClean="0">
                <a:latin typeface="+mj-ea"/>
                <a:ea typeface="+mj-ea"/>
              </a:rPr>
              <a:t>台北發生兩起恐怖情人事件，一名台大畢業的高材生張男，不滿林姓女友要分手，拿刀當街砍死女友的頸動脈，接著再自殘，場面驚悚。</a:t>
            </a:r>
            <a:endParaRPr lang="en-US" altLang="zh-TW" sz="3000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sz="3000" dirty="0" smtClean="0">
                <a:latin typeface="+mj-ea"/>
                <a:ea typeface="+mj-ea"/>
              </a:rPr>
              <a:t>另一則發生在北投，有一名男子，為了向分手的陳姓女友索取</a:t>
            </a:r>
            <a:r>
              <a:rPr lang="en-US" altLang="zh-TW" sz="3000" dirty="0" smtClean="0">
                <a:latin typeface="+mj-ea"/>
                <a:ea typeface="+mj-ea"/>
              </a:rPr>
              <a:t>5000</a:t>
            </a:r>
            <a:r>
              <a:rPr lang="zh-TW" altLang="en-US" sz="3000" dirty="0" smtClean="0">
                <a:latin typeface="+mj-ea"/>
                <a:ea typeface="+mj-ea"/>
              </a:rPr>
              <a:t>萬分手費，到對方家砸屋，所幸遭陳姓一家人制伏，沒有釀成傷亡。</a:t>
            </a:r>
            <a:endParaRPr lang="en-US" altLang="zh-TW" sz="3000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sz="3000" dirty="0" smtClean="0">
                <a:latin typeface="+mj-ea"/>
                <a:ea typeface="+mj-ea"/>
              </a:rPr>
              <a:t>如果情人出現強烈控制力或暴力傾向的徵兆時，就要開始留意，尤其是有極端手段時，務必要對外求助。 </a:t>
            </a:r>
            <a:r>
              <a:rPr lang="en-US" altLang="zh-TW" sz="3000" dirty="0" smtClean="0">
                <a:latin typeface="+mj-ea"/>
                <a:ea typeface="+mj-ea"/>
              </a:rPr>
              <a:t>(</a:t>
            </a:r>
            <a:r>
              <a:rPr lang="zh-TW" altLang="en-US" sz="3000" dirty="0" smtClean="0">
                <a:latin typeface="+mj-ea"/>
                <a:ea typeface="+mj-ea"/>
              </a:rPr>
              <a:t>公視新聞</a:t>
            </a:r>
            <a:r>
              <a:rPr lang="en-US" altLang="zh-TW" sz="3000" dirty="0" smtClean="0">
                <a:latin typeface="+mj-ea"/>
                <a:ea typeface="+mj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3622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9376" y="1600200"/>
            <a:ext cx="11161240" cy="51411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zh-TW" sz="3100" dirty="0">
                <a:latin typeface="+mj-ea"/>
                <a:ea typeface="+mj-ea"/>
              </a:rPr>
              <a:t>What</a:t>
            </a:r>
            <a:r>
              <a:rPr lang="zh-TW" altLang="en-US" sz="3100" dirty="0">
                <a:latin typeface="+mj-ea"/>
                <a:ea typeface="+mj-ea"/>
              </a:rPr>
              <a:t>指的是表達出分手的「事實」。</a:t>
            </a:r>
            <a:endParaRPr lang="en-US" altLang="zh-TW" sz="3100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sz="3100" dirty="0">
                <a:latin typeface="+mj-ea"/>
                <a:ea typeface="+mj-ea"/>
              </a:rPr>
              <a:t>以</a:t>
            </a:r>
            <a:r>
              <a:rPr lang="zh-TW" altLang="en-US" sz="3100" b="1" dirty="0">
                <a:solidFill>
                  <a:srgbClr val="FF0000"/>
                </a:solidFill>
                <a:latin typeface="+mj-ea"/>
                <a:ea typeface="+mj-ea"/>
              </a:rPr>
              <a:t>誠懇的態度</a:t>
            </a:r>
            <a:r>
              <a:rPr lang="zh-TW" altLang="en-US" sz="3100" dirty="0">
                <a:solidFill>
                  <a:srgbClr val="FF0000"/>
                </a:solidFill>
                <a:latin typeface="+mj-ea"/>
                <a:ea typeface="+mj-ea"/>
              </a:rPr>
              <a:t>，</a:t>
            </a:r>
            <a:r>
              <a:rPr lang="zh-TW" altLang="en-US" sz="3100" b="1" dirty="0">
                <a:solidFill>
                  <a:srgbClr val="FF0000"/>
                </a:solidFill>
                <a:latin typeface="+mj-ea"/>
                <a:ea typeface="+mj-ea"/>
              </a:rPr>
              <a:t>說清楚</a:t>
            </a:r>
            <a:r>
              <a:rPr lang="zh-TW" altLang="en-US" sz="3100" dirty="0">
                <a:solidFill>
                  <a:srgbClr val="FF0000"/>
                </a:solidFill>
                <a:latin typeface="+mj-ea"/>
                <a:ea typeface="+mj-ea"/>
              </a:rPr>
              <a:t>、</a:t>
            </a:r>
            <a:r>
              <a:rPr lang="zh-TW" altLang="en-US" sz="3100" b="1" dirty="0">
                <a:solidFill>
                  <a:srgbClr val="FF0000"/>
                </a:solidFill>
                <a:latin typeface="+mj-ea"/>
                <a:ea typeface="+mj-ea"/>
              </a:rPr>
              <a:t>講明白</a:t>
            </a:r>
            <a:r>
              <a:rPr lang="zh-TW" altLang="en-US" sz="3100" dirty="0">
                <a:latin typeface="+mj-ea"/>
                <a:ea typeface="+mj-ea"/>
              </a:rPr>
              <a:t>，如：「謝謝你所投入的時間，但我不想再繼續這段關係了」</a:t>
            </a:r>
            <a:r>
              <a:rPr lang="zh-TW" altLang="en-US" sz="3100" dirty="0" smtClean="0">
                <a:latin typeface="+mj-ea"/>
                <a:ea typeface="+mj-ea"/>
              </a:rPr>
              <a:t>；</a:t>
            </a:r>
            <a:r>
              <a:rPr lang="zh-TW" altLang="en-US" sz="3100" b="1" dirty="0" smtClean="0">
                <a:solidFill>
                  <a:srgbClr val="FF0000"/>
                </a:solidFill>
                <a:latin typeface="+mj-ea"/>
                <a:ea typeface="+mj-ea"/>
              </a:rPr>
              <a:t>不要</a:t>
            </a:r>
            <a:r>
              <a:rPr lang="zh-TW" altLang="en-US" sz="3100" b="1" dirty="0">
                <a:solidFill>
                  <a:srgbClr val="FF0000"/>
                </a:solidFill>
                <a:latin typeface="+mj-ea"/>
                <a:ea typeface="+mj-ea"/>
              </a:rPr>
              <a:t>有閃爍的言詞或模糊的</a:t>
            </a:r>
            <a:r>
              <a:rPr lang="zh-TW" altLang="en-US" sz="3100" b="1" dirty="0" smtClean="0">
                <a:solidFill>
                  <a:srgbClr val="FF0000"/>
                </a:solidFill>
                <a:latin typeface="+mj-ea"/>
                <a:ea typeface="+mj-ea"/>
              </a:rPr>
              <a:t>情緒，不</a:t>
            </a:r>
            <a:r>
              <a:rPr lang="zh-TW" altLang="en-US" sz="3100" b="1" dirty="0">
                <a:solidFill>
                  <a:srgbClr val="FF0000"/>
                </a:solidFill>
                <a:latin typeface="+mj-ea"/>
                <a:ea typeface="+mj-ea"/>
              </a:rPr>
              <a:t>因害怕或破壞關係而沒有說出真正的</a:t>
            </a:r>
            <a:r>
              <a:rPr lang="zh-TW" altLang="en-US" sz="3100" b="1" dirty="0" smtClean="0">
                <a:solidFill>
                  <a:srgbClr val="FF0000"/>
                </a:solidFill>
                <a:latin typeface="+mj-ea"/>
                <a:ea typeface="+mj-ea"/>
              </a:rPr>
              <a:t>原因</a:t>
            </a:r>
            <a:r>
              <a:rPr lang="zh-TW" altLang="en-US" sz="3100" dirty="0" smtClean="0">
                <a:latin typeface="+mj-ea"/>
                <a:ea typeface="+mj-ea"/>
              </a:rPr>
              <a:t>。切記</a:t>
            </a:r>
            <a:r>
              <a:rPr lang="zh-TW" altLang="en-US" sz="3100" dirty="0">
                <a:latin typeface="+mj-ea"/>
                <a:ea typeface="+mj-ea"/>
              </a:rPr>
              <a:t>勿用貶抑嘲諷的方式刺激對方。</a:t>
            </a:r>
            <a:endParaRPr lang="en-US" altLang="zh-TW" sz="3100" dirty="0" smtClean="0">
              <a:latin typeface="+mj-ea"/>
              <a:ea typeface="+mj-ea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TW" sz="3100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sz="3100" dirty="0">
                <a:latin typeface="+mj-ea"/>
                <a:ea typeface="+mj-ea"/>
              </a:rPr>
              <a:t>例</a:t>
            </a:r>
            <a:r>
              <a:rPr lang="zh-TW" altLang="en-US" sz="3100" dirty="0" smtClean="0">
                <a:latin typeface="+mj-ea"/>
                <a:ea typeface="+mj-ea"/>
              </a:rPr>
              <a:t>如</a:t>
            </a:r>
            <a:r>
              <a:rPr lang="zh-TW" altLang="en-US" sz="3100" dirty="0">
                <a:latin typeface="+mj-ea"/>
                <a:ea typeface="+mj-ea"/>
              </a:rPr>
              <a:t>：「我</a:t>
            </a:r>
            <a:r>
              <a:rPr lang="en-US" altLang="zh-TW" sz="3100" dirty="0">
                <a:latin typeface="+mj-ea"/>
                <a:ea typeface="+mj-ea"/>
              </a:rPr>
              <a:t>『</a:t>
            </a:r>
            <a:r>
              <a:rPr lang="zh-TW" altLang="en-US" sz="3100" dirty="0">
                <a:latin typeface="+mj-ea"/>
                <a:ea typeface="+mj-ea"/>
              </a:rPr>
              <a:t>好像</a:t>
            </a:r>
            <a:r>
              <a:rPr lang="en-US" altLang="zh-TW" sz="3100" dirty="0">
                <a:latin typeface="+mj-ea"/>
                <a:ea typeface="+mj-ea"/>
              </a:rPr>
              <a:t>』</a:t>
            </a:r>
            <a:r>
              <a:rPr lang="zh-TW" altLang="en-US" sz="3100" dirty="0">
                <a:latin typeface="+mj-ea"/>
                <a:ea typeface="+mj-ea"/>
              </a:rPr>
              <a:t>不愛你了」、「我</a:t>
            </a:r>
            <a:r>
              <a:rPr lang="en-US" altLang="zh-TW" sz="3100" dirty="0">
                <a:latin typeface="+mj-ea"/>
                <a:ea typeface="+mj-ea"/>
              </a:rPr>
              <a:t>『</a:t>
            </a:r>
            <a:r>
              <a:rPr lang="zh-TW" altLang="en-US" sz="3100" dirty="0">
                <a:latin typeface="+mj-ea"/>
                <a:ea typeface="+mj-ea"/>
              </a:rPr>
              <a:t>現在</a:t>
            </a:r>
            <a:r>
              <a:rPr lang="en-US" altLang="zh-TW" sz="3100" dirty="0">
                <a:latin typeface="+mj-ea"/>
                <a:ea typeface="+mj-ea"/>
              </a:rPr>
              <a:t>』</a:t>
            </a:r>
            <a:r>
              <a:rPr lang="zh-TW" altLang="en-US" sz="3100" dirty="0">
                <a:latin typeface="+mj-ea"/>
                <a:ea typeface="+mj-ea"/>
              </a:rPr>
              <a:t>不想見到你」，這些</a:t>
            </a:r>
            <a:r>
              <a:rPr lang="zh-TW" altLang="en-US" sz="3100" b="1" dirty="0">
                <a:solidFill>
                  <a:srgbClr val="FF0000"/>
                </a:solidFill>
                <a:latin typeface="+mj-ea"/>
                <a:ea typeface="+mj-ea"/>
              </a:rPr>
              <a:t>語焉不詳的話</a:t>
            </a:r>
            <a:r>
              <a:rPr lang="zh-TW" altLang="en-US" sz="3100" dirty="0">
                <a:latin typeface="+mj-ea"/>
                <a:ea typeface="+mj-ea"/>
              </a:rPr>
              <a:t>會讓對方感覺困惑，但又燃起一線希望</a:t>
            </a:r>
            <a:r>
              <a:rPr lang="zh-TW" altLang="en-US" sz="3100" dirty="0" smtClean="0">
                <a:latin typeface="+mj-ea"/>
                <a:ea typeface="+mj-ea"/>
              </a:rPr>
              <a:t>。</a:t>
            </a:r>
            <a:endParaRPr lang="zh-TW" altLang="en-US" sz="3100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25648" y="332656"/>
            <a:ext cx="253422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TW" sz="6000" b="1" cap="all" dirty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What</a:t>
            </a:r>
          </a:p>
        </p:txBody>
      </p:sp>
    </p:spTree>
    <p:extLst>
      <p:ext uri="{BB962C8B-B14F-4D97-AF65-F5344CB8AC3E}">
        <p14:creationId xmlns:p14="http://schemas.microsoft.com/office/powerpoint/2010/main" val="147435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079776" y="1631326"/>
            <a:ext cx="7832919" cy="237972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zh-TW" dirty="0">
                <a:latin typeface="+mj-ea"/>
                <a:ea typeface="+mj-ea"/>
              </a:rPr>
              <a:t>Why</a:t>
            </a:r>
            <a:r>
              <a:rPr lang="zh-TW" altLang="en-US" dirty="0">
                <a:latin typeface="+mj-ea"/>
                <a:ea typeface="+mj-ea"/>
              </a:rPr>
              <a:t>指</a:t>
            </a:r>
            <a:r>
              <a:rPr lang="zh-TW" altLang="en-US" dirty="0" smtClean="0">
                <a:latin typeface="+mj-ea"/>
                <a:ea typeface="+mj-ea"/>
              </a:rPr>
              <a:t>的表達促使自己分手的「</a:t>
            </a:r>
            <a:r>
              <a:rPr lang="zh-TW" altLang="en-US" dirty="0">
                <a:latin typeface="+mj-ea"/>
                <a:ea typeface="+mj-ea"/>
              </a:rPr>
              <a:t>原因」。    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分手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時用客觀而非僅是個人的角度</a:t>
            </a:r>
            <a:r>
              <a:rPr lang="zh-TW" altLang="en-US" dirty="0">
                <a:latin typeface="+mj-ea"/>
                <a:ea typeface="+mj-ea"/>
              </a:rPr>
              <a:t>來表達「促使分手的真正原因」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61866" y="332656"/>
            <a:ext cx="206178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TW" sz="6000" b="1" cap="all" dirty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Why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5"/>
          <a:stretch/>
        </p:blipFill>
        <p:spPr>
          <a:xfrm>
            <a:off x="551384" y="188640"/>
            <a:ext cx="3438000" cy="345638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67408" y="4011046"/>
            <a:ext cx="10929263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sz="3200" dirty="0">
                <a:latin typeface="+mj-ea"/>
                <a:ea typeface="+mj-ea"/>
              </a:rPr>
              <a:t> 例如： 「因為</a:t>
            </a:r>
            <a:r>
              <a:rPr lang="en-US" altLang="zh-TW" sz="3200" dirty="0">
                <a:latin typeface="+mj-ea"/>
                <a:ea typeface="+mj-ea"/>
              </a:rPr>
              <a:t>…(</a:t>
            </a:r>
            <a:r>
              <a:rPr lang="zh-TW" altLang="en-US" sz="3200" dirty="0">
                <a:latin typeface="+mj-ea"/>
                <a:ea typeface="+mj-ea"/>
              </a:rPr>
              <a:t>價值觀差異</a:t>
            </a:r>
            <a:r>
              <a:rPr lang="en-US" altLang="zh-TW" sz="3200" dirty="0">
                <a:latin typeface="+mj-ea"/>
                <a:ea typeface="+mj-ea"/>
              </a:rPr>
              <a:t>)</a:t>
            </a:r>
            <a:r>
              <a:rPr lang="zh-TW" altLang="en-US" sz="3200" dirty="0">
                <a:latin typeface="+mj-ea"/>
                <a:ea typeface="+mj-ea"/>
              </a:rPr>
              <a:t>所以我覺得不適合」</a:t>
            </a:r>
            <a:r>
              <a:rPr lang="zh-TW" altLang="en-US" sz="3200" dirty="0" smtClean="0">
                <a:latin typeface="+mj-ea"/>
                <a:ea typeface="+mj-ea"/>
              </a:rPr>
              <a:t>、</a:t>
            </a:r>
            <a:endParaRPr lang="en-US" altLang="zh-TW" sz="3200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</a:pPr>
            <a:r>
              <a:rPr lang="zh-TW" altLang="en-US" sz="3200" dirty="0" smtClean="0">
                <a:latin typeface="+mj-ea"/>
                <a:ea typeface="+mj-ea"/>
              </a:rPr>
              <a:t>「</a:t>
            </a:r>
            <a:r>
              <a:rPr lang="zh-TW" altLang="en-US" sz="3200" dirty="0">
                <a:latin typeface="+mj-ea"/>
                <a:ea typeface="+mj-ea"/>
              </a:rPr>
              <a:t>因為</a:t>
            </a:r>
            <a:r>
              <a:rPr lang="en-US" altLang="zh-TW" sz="3200" dirty="0">
                <a:latin typeface="+mj-ea"/>
                <a:ea typeface="+mj-ea"/>
              </a:rPr>
              <a:t> ...(</a:t>
            </a:r>
            <a:r>
              <a:rPr lang="zh-TW" altLang="en-US" sz="3200" dirty="0">
                <a:latin typeface="+mj-ea"/>
                <a:ea typeface="+mj-ea"/>
              </a:rPr>
              <a:t>未來規劃不同</a:t>
            </a:r>
            <a:r>
              <a:rPr lang="en-US" altLang="zh-TW" sz="3200" dirty="0">
                <a:latin typeface="+mj-ea"/>
                <a:ea typeface="+mj-ea"/>
              </a:rPr>
              <a:t>)</a:t>
            </a:r>
            <a:r>
              <a:rPr lang="zh-TW" altLang="en-US" sz="3200" dirty="0">
                <a:latin typeface="+mj-ea"/>
                <a:ea typeface="+mj-ea"/>
              </a:rPr>
              <a:t> 讓我無法繼續走下去」。</a:t>
            </a:r>
            <a:endParaRPr lang="en-US" altLang="zh-TW" sz="3200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sz="3200" dirty="0">
                <a:latin typeface="+mj-ea"/>
                <a:ea typeface="+mj-ea"/>
              </a:rPr>
              <a:t>表達時語氣需柔和堅定，切記不可情緒化。</a:t>
            </a:r>
            <a:endParaRPr lang="en-US" altLang="zh-TW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9548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031" y="188640"/>
            <a:ext cx="3930603" cy="1872208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35360" y="1556792"/>
            <a:ext cx="11593288" cy="4724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zh-TW" dirty="0" smtClean="0">
                <a:latin typeface="+mj-ea"/>
                <a:ea typeface="+mj-ea"/>
              </a:rPr>
              <a:t>When</a:t>
            </a:r>
            <a:r>
              <a:rPr lang="zh-TW" altLang="en-US" dirty="0" smtClean="0">
                <a:latin typeface="+mj-ea"/>
                <a:ea typeface="+mj-ea"/>
              </a:rPr>
              <a:t>指提出分手的「時間」。    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+mj-ea"/>
                <a:ea typeface="+mj-ea"/>
              </a:rPr>
              <a:t>正式提出分手的時間一定要選在「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白天</a:t>
            </a:r>
            <a:r>
              <a:rPr lang="zh-TW" altLang="en-US" dirty="0" smtClean="0">
                <a:latin typeface="+mj-ea"/>
                <a:ea typeface="+mj-ea"/>
              </a:rPr>
              <a:t>」。分手過程最好「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盡量緩慢</a:t>
            </a:r>
            <a:r>
              <a:rPr lang="zh-TW" altLang="en-US" dirty="0" smtClean="0">
                <a:latin typeface="+mj-ea"/>
                <a:ea typeface="+mj-ea"/>
              </a:rPr>
              <a:t>」，慢慢減少見面的次數與機會。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+mj-ea"/>
                <a:ea typeface="+mj-ea"/>
              </a:rPr>
              <a:t>突然就消失或分手，很可能激怒對方，甚至引來殺身之禍。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+mj-ea"/>
                <a:ea typeface="+mj-ea"/>
              </a:rPr>
              <a:t>例子：拉拉告訴丁丁最近都要準備期末報告而近期不方便約會，藉由暑假回家的機會，避免與丁丁見面。</a:t>
            </a:r>
            <a:endParaRPr lang="en-US" altLang="zh-TW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zh-TW" altLang="en-US" sz="2800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68517" y="332656"/>
            <a:ext cx="26484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TW" sz="6000" b="1" cap="all" dirty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When</a:t>
            </a:r>
          </a:p>
        </p:txBody>
      </p:sp>
    </p:spTree>
    <p:extLst>
      <p:ext uri="{BB962C8B-B14F-4D97-AF65-F5344CB8AC3E}">
        <p14:creationId xmlns:p14="http://schemas.microsoft.com/office/powerpoint/2010/main" val="252348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3352" y="1556792"/>
            <a:ext cx="11737304" cy="4724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zh-TW" dirty="0">
                <a:latin typeface="+mj-ea"/>
                <a:ea typeface="+mj-ea"/>
              </a:rPr>
              <a:t>Where</a:t>
            </a:r>
            <a:r>
              <a:rPr lang="zh-TW" altLang="en-US" dirty="0">
                <a:latin typeface="+mj-ea"/>
                <a:ea typeface="+mj-ea"/>
              </a:rPr>
              <a:t>就是提出分手的「地點」。   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在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公共場合</a:t>
            </a:r>
            <a:r>
              <a:rPr lang="zh-TW" altLang="en-US" dirty="0">
                <a:latin typeface="+mj-ea"/>
                <a:ea typeface="+mj-ea"/>
              </a:rPr>
              <a:t>跟情人說分手，其他人的存在無形中是自己的保護盾，也是避免對方情緒失控的好辦法，就算暴力事件發生，至少有人可以救你或替你報警處理。</a:t>
            </a: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</a:t>
            </a:r>
            <a:r>
              <a:rPr lang="zh-TW" altLang="en-US" dirty="0" smtClean="0">
                <a:latin typeface="+mj-ea"/>
                <a:ea typeface="+mj-ea"/>
              </a:rPr>
              <a:t>：麥當勞、星巴克</a:t>
            </a:r>
            <a:r>
              <a:rPr lang="zh-TW" altLang="en-US" sz="2800" dirty="0">
                <a:latin typeface="+mj-ea"/>
                <a:ea typeface="+mj-ea"/>
              </a:rPr>
              <a:t/>
            </a:r>
            <a:br>
              <a:rPr lang="zh-TW" altLang="en-US" sz="2800" dirty="0">
                <a:latin typeface="+mj-ea"/>
                <a:ea typeface="+mj-ea"/>
              </a:rPr>
            </a:br>
            <a:endParaRPr lang="zh-TW" altLang="en-US" sz="2800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28117" y="332656"/>
            <a:ext cx="3929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TW" sz="54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Where </a:t>
            </a:r>
            <a:r>
              <a:rPr lang="en-US" altLang="zh-TW" sz="36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(1/2)</a:t>
            </a:r>
            <a:endParaRPr lang="en-US" altLang="zh-TW" sz="3600" b="1" cap="all" dirty="0">
              <a:ln w="0"/>
              <a:solidFill>
                <a:srgbClr val="000099"/>
              </a:solidFill>
              <a:effectLst>
                <a:reflection blurRad="12700" stA="50000" endPos="50000" dist="5000" dir="5400000" sy="-100000" rotWithShape="0"/>
              </a:effectLst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4087264"/>
            <a:ext cx="3733616" cy="249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7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17501" y="247090"/>
            <a:ext cx="3929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TW" sz="54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Where </a:t>
            </a:r>
            <a:r>
              <a:rPr lang="en-US" altLang="zh-TW" sz="36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(2/2)</a:t>
            </a:r>
            <a:endParaRPr lang="en-US" altLang="zh-TW" sz="3600" b="1" cap="all" dirty="0">
              <a:ln w="0"/>
              <a:solidFill>
                <a:srgbClr val="000099"/>
              </a:solidFill>
              <a:effectLst>
                <a:reflection blurRad="12700" stA="50000" endPos="50000" dist="5000" dir="5400000" sy="-100000" rotWithShape="0"/>
              </a:effectLst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863" y="247090"/>
            <a:ext cx="6005487" cy="6275630"/>
          </a:xfrm>
          <a:prstGeom prst="rect">
            <a:avLst/>
          </a:prstGeom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59896" y="2348880"/>
            <a:ext cx="5112568" cy="4724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+mj-ea"/>
                <a:ea typeface="+mj-ea"/>
              </a:rPr>
              <a:t>跟對方提分手時，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  <a:ea typeface="+mj-ea"/>
              </a:rPr>
              <a:t>不適合</a:t>
            </a:r>
            <a:r>
              <a:rPr lang="zh-TW" altLang="en-US" dirty="0" smtClean="0">
                <a:latin typeface="+mj-ea"/>
                <a:ea typeface="+mj-ea"/>
              </a:rPr>
              <a:t>透過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LINE</a:t>
            </a:r>
            <a:r>
              <a:rPr lang="zh-TW" altLang="en-US" dirty="0" smtClean="0">
                <a:latin typeface="+mj-ea"/>
                <a:ea typeface="+mj-ea"/>
              </a:rPr>
              <a:t>或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電話</a:t>
            </a:r>
            <a:r>
              <a:rPr lang="zh-TW" altLang="en-US" dirty="0" smtClean="0">
                <a:latin typeface="+mj-ea"/>
                <a:ea typeface="+mj-ea"/>
              </a:rPr>
              <a:t>，會讓對方感覺突然失去而不甘心，惹來麻煩。</a:t>
            </a:r>
            <a:r>
              <a:rPr lang="zh-TW" altLang="en-US" sz="2800" dirty="0">
                <a:latin typeface="+mj-ea"/>
                <a:ea typeface="+mj-ea"/>
              </a:rPr>
              <a:t/>
            </a:r>
            <a:br>
              <a:rPr lang="zh-TW" altLang="en-US" sz="2800" dirty="0">
                <a:latin typeface="+mj-ea"/>
                <a:ea typeface="+mj-ea"/>
              </a:rPr>
            </a:br>
            <a:endParaRPr lang="zh-TW" altLang="en-US" sz="2800" dirty="0">
              <a:latin typeface="+mj-ea"/>
              <a:ea typeface="+mj-ea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90" y="3618470"/>
            <a:ext cx="3379850" cy="273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03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00200"/>
            <a:ext cx="11319048" cy="4724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en-US" altLang="zh-TW" dirty="0">
                <a:latin typeface="+mj-ea"/>
                <a:ea typeface="+mj-ea"/>
              </a:rPr>
              <a:t>Who</a:t>
            </a:r>
            <a:r>
              <a:rPr lang="zh-TW" altLang="en-US" dirty="0">
                <a:latin typeface="+mj-ea"/>
                <a:ea typeface="+mj-ea"/>
              </a:rPr>
              <a:t>就是提分手的事情要告訴「誰」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提分手時，記得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告訴自己信賴的親朋好友</a:t>
            </a:r>
            <a:r>
              <a:rPr lang="zh-TW" altLang="en-US" dirty="0">
                <a:latin typeface="+mj-ea"/>
                <a:ea typeface="+mj-ea"/>
              </a:rPr>
              <a:t>，包括詳細的時間、地點</a:t>
            </a:r>
            <a:r>
              <a:rPr lang="zh-TW" altLang="en-US" dirty="0" smtClean="0">
                <a:latin typeface="+mj-ea"/>
                <a:ea typeface="+mj-ea"/>
              </a:rPr>
              <a:t>，如果</a:t>
            </a:r>
            <a:r>
              <a:rPr lang="zh-TW" altLang="en-US" dirty="0">
                <a:latin typeface="+mj-ea"/>
                <a:ea typeface="+mj-ea"/>
              </a:rPr>
              <a:t>可以事先跟他們演練更好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l"/>
            </a:pPr>
            <a:r>
              <a:rPr lang="zh-TW" altLang="en-US" dirty="0" smtClean="0">
                <a:latin typeface="+mj-ea"/>
                <a:ea typeface="+mj-ea"/>
              </a:rPr>
              <a:t>要求親友在</a:t>
            </a:r>
            <a:r>
              <a:rPr lang="zh-TW" altLang="en-US" dirty="0">
                <a:latin typeface="+mj-ea"/>
                <a:ea typeface="+mj-ea"/>
              </a:rPr>
              <a:t>一定時間來電關心，安排好之間的小密語，讓他們知道你的處境，</a:t>
            </a:r>
            <a:r>
              <a:rPr lang="zh-TW" altLang="en-US" dirty="0" smtClean="0">
                <a:latin typeface="+mj-ea"/>
                <a:ea typeface="+mj-ea"/>
              </a:rPr>
              <a:t>萬一有危險</a:t>
            </a:r>
            <a:r>
              <a:rPr lang="zh-TW" altLang="en-US" dirty="0">
                <a:latin typeface="+mj-ea"/>
                <a:ea typeface="+mj-ea"/>
              </a:rPr>
              <a:t>，才能在第一時間到場協助。</a:t>
            </a:r>
          </a:p>
        </p:txBody>
      </p:sp>
      <p:sp>
        <p:nvSpPr>
          <p:cNvPr id="8" name="矩形 7"/>
          <p:cNvSpPr/>
          <p:nvPr/>
        </p:nvSpPr>
        <p:spPr>
          <a:xfrm>
            <a:off x="4887514" y="332656"/>
            <a:ext cx="20104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TW" sz="5400" b="1" cap="all" dirty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Who</a:t>
            </a:r>
          </a:p>
        </p:txBody>
      </p:sp>
    </p:spTree>
    <p:extLst>
      <p:ext uri="{BB962C8B-B14F-4D97-AF65-F5344CB8AC3E}">
        <p14:creationId xmlns:p14="http://schemas.microsoft.com/office/powerpoint/2010/main" val="77142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25116" y="260649"/>
            <a:ext cx="10019456" cy="1432145"/>
          </a:xfrm>
        </p:spPr>
        <p:txBody>
          <a:bodyPr/>
          <a:lstStyle/>
          <a:p>
            <a:pPr algn="l"/>
            <a:r>
              <a:rPr lang="zh-TW" alt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結合</a:t>
            </a:r>
            <a:r>
              <a:rPr lang="en-US" altLang="zh-TW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5W</a:t>
            </a:r>
            <a:r>
              <a:rPr lang="zh-TW" alt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─</a:t>
            </a:r>
            <a:r>
              <a:rPr lang="zh-TW" alt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訂</a:t>
            </a:r>
            <a:r>
              <a:rPr lang="zh-TW" altLang="en-US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定安全分手計畫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91344" y="1600200"/>
            <a:ext cx="10873208" cy="47244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</a:pPr>
            <a:r>
              <a:rPr lang="zh-TW" altLang="en-US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評估危險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循序漸進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的進行：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20000"/>
              </a:lnSpc>
              <a:buNone/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保持距離→降低約會次數→將感情冷處理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20000"/>
              </a:lnSpc>
            </a:pPr>
            <a:r>
              <a:rPr lang="zh-TW" altLang="en-US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信任對象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：避免落單，有人陪伴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20000"/>
              </a:lnSpc>
            </a:pPr>
            <a:r>
              <a:rPr lang="zh-TW" altLang="en-US" u="sng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求助資源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：如對方持續糾纏騷擾，必要時告訴師長、學輔中心的心理師，危急時向警方報案保護自身安全。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952">
            <a:off x="8793380" y="4198448"/>
            <a:ext cx="3559878" cy="2669909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3320" y="1532272"/>
            <a:ext cx="1129856" cy="95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7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角星形 3"/>
          <p:cNvSpPr/>
          <p:nvPr/>
        </p:nvSpPr>
        <p:spPr>
          <a:xfrm>
            <a:off x="2771408" y="-18256"/>
            <a:ext cx="6937216" cy="2996952"/>
          </a:xfrm>
          <a:prstGeom prst="star10">
            <a:avLst>
              <a:gd name="adj" fmla="val 33021"/>
              <a:gd name="hf" fmla="val 105146"/>
            </a:avLst>
          </a:prstGeom>
          <a:solidFill>
            <a:srgbClr val="FFFF00"/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3616" y="908720"/>
            <a:ext cx="10972800" cy="1143000"/>
          </a:xfrm>
        </p:spPr>
        <p:txBody>
          <a:bodyPr/>
          <a:lstStyle/>
          <a:p>
            <a:r>
              <a:rPr lang="zh-TW" altLang="en-US" sz="60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問題討論</a:t>
            </a:r>
            <a:endParaRPr lang="zh-TW" altLang="en-US" sz="6000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9376" y="2996952"/>
            <a:ext cx="11521280" cy="1512168"/>
          </a:xfrm>
          <a:solidFill>
            <a:srgbClr val="FFFF00">
              <a:alpha val="30000"/>
            </a:srgbClr>
          </a:solidFill>
          <a:effectLst>
            <a:softEdge rad="31750"/>
          </a:effectLst>
        </p:spPr>
        <p:txBody>
          <a:bodyPr>
            <a:normAutofit/>
          </a:bodyPr>
          <a:lstStyle/>
          <a:p>
            <a:pPr marL="625475" indent="-625475">
              <a:lnSpc>
                <a:spcPct val="120000"/>
              </a:lnSpc>
              <a:buFont typeface="+mj-lt"/>
              <a:buAutoNum type="arabicPeriod"/>
            </a:pPr>
            <a:r>
              <a:rPr lang="zh-TW" altLang="en-US" sz="3600" b="1" dirty="0">
                <a:ln w="3175">
                  <a:solidFill>
                    <a:schemeClr val="bg1"/>
                  </a:solidFill>
                </a:ln>
                <a:latin typeface="+mj-ea"/>
                <a:ea typeface="+mj-ea"/>
              </a:rPr>
              <a:t>如何在未開始交往之前，辨別對方是否日後可能會變成危險情人</a:t>
            </a:r>
            <a:r>
              <a:rPr lang="zh-TW" altLang="en-US" sz="3600" b="1" dirty="0" smtClean="0">
                <a:ln w="3175">
                  <a:solidFill>
                    <a:schemeClr val="bg1"/>
                  </a:solidFill>
                </a:ln>
                <a:latin typeface="+mj-ea"/>
                <a:ea typeface="+mj-ea"/>
              </a:rPr>
              <a:t>？</a:t>
            </a:r>
            <a:endParaRPr lang="en-US" altLang="zh-TW" sz="3600" b="1" dirty="0">
              <a:ln w="3175">
                <a:solidFill>
                  <a:schemeClr val="bg1"/>
                </a:solidFill>
              </a:ln>
              <a:latin typeface="+mj-ea"/>
              <a:ea typeface="+mj-ea"/>
            </a:endParaRPr>
          </a:p>
          <a:p>
            <a:pPr marL="625475" indent="-625475">
              <a:buFont typeface="+mj-lt"/>
              <a:buAutoNum type="arabicPeriod"/>
            </a:pPr>
            <a:endParaRPr lang="en-US" altLang="zh-TW" sz="3600" b="1" dirty="0">
              <a:ln w="3175">
                <a:solidFill>
                  <a:schemeClr val="bg1"/>
                </a:solidFill>
              </a:ln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855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91544" y="404664"/>
            <a:ext cx="8229600" cy="1143000"/>
          </a:xfrm>
        </p:spPr>
        <p:txBody>
          <a:bodyPr/>
          <a:lstStyle/>
          <a:p>
            <a:r>
              <a:rPr lang="zh-TW" altLang="en-US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參考</a:t>
            </a:r>
            <a:r>
              <a:rPr lang="zh-TW" alt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解答</a:t>
            </a:r>
            <a:endParaRPr lang="zh-TW" alt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45704" y="1700808"/>
            <a:ext cx="11521280" cy="5544616"/>
          </a:xfrm>
        </p:spPr>
        <p:txBody>
          <a:bodyPr>
            <a:noAutofit/>
          </a:bodyPr>
          <a:lstStyle/>
          <a:p>
            <a:pPr marL="444500" indent="-444500">
              <a:lnSpc>
                <a:spcPct val="120000"/>
              </a:lnSpc>
              <a:buFont typeface="+mj-lt"/>
              <a:buAutoNum type="arabicPeriod"/>
            </a:pPr>
            <a:r>
              <a:rPr lang="zh-TW" altLang="en-US" dirty="0">
                <a:latin typeface="+mj-ea"/>
                <a:ea typeface="+mj-ea"/>
              </a:rPr>
              <a:t>可能的特徵：開始於激烈追求、佔有欲強、激烈的情緒轉變、什麼事都怪罪別人、言語暴力、對別人的反應與需要冷漠、過去與現在曾發生暴力行為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3789040"/>
            <a:ext cx="3707904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33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角星形 3"/>
          <p:cNvSpPr/>
          <p:nvPr/>
        </p:nvSpPr>
        <p:spPr>
          <a:xfrm>
            <a:off x="2771408" y="-18256"/>
            <a:ext cx="6937216" cy="2996952"/>
          </a:xfrm>
          <a:prstGeom prst="star10">
            <a:avLst>
              <a:gd name="adj" fmla="val 33021"/>
              <a:gd name="hf" fmla="val 105146"/>
            </a:avLst>
          </a:prstGeom>
          <a:solidFill>
            <a:srgbClr val="FFFF00"/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3616" y="908720"/>
            <a:ext cx="10972800" cy="1143000"/>
          </a:xfrm>
        </p:spPr>
        <p:txBody>
          <a:bodyPr/>
          <a:lstStyle/>
          <a:p>
            <a:r>
              <a:rPr lang="zh-TW" altLang="en-US" sz="60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問題討論</a:t>
            </a:r>
            <a:endParaRPr lang="zh-TW" altLang="en-US" sz="6000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9376" y="3185592"/>
            <a:ext cx="11521280" cy="720080"/>
          </a:xfrm>
          <a:solidFill>
            <a:srgbClr val="FFFF00">
              <a:alpha val="30000"/>
            </a:srgbClr>
          </a:solidFill>
          <a:effectLst>
            <a:softEdge rad="31750"/>
          </a:effectLst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zh-TW" altLang="en-US" sz="3600" b="1" dirty="0">
                <a:ln w="3175">
                  <a:solidFill>
                    <a:schemeClr val="bg1"/>
                  </a:solidFill>
                </a:ln>
                <a:latin typeface="+mj-ea"/>
                <a:ea typeface="+mj-ea"/>
              </a:rPr>
              <a:t>剛才的影片中有哪些是關於分手拒絕的要點？</a:t>
            </a:r>
            <a:endParaRPr lang="en-US" altLang="zh-TW" sz="3600" b="1" dirty="0">
              <a:ln w="3175">
                <a:solidFill>
                  <a:schemeClr val="bg1"/>
                </a:solidFill>
              </a:ln>
              <a:latin typeface="+mj-ea"/>
              <a:ea typeface="+mj-ea"/>
            </a:endParaRPr>
          </a:p>
          <a:p>
            <a:pPr marL="625475" indent="-625475">
              <a:buFont typeface="+mj-lt"/>
              <a:buAutoNum type="arabicPeriod" startAt="2"/>
            </a:pPr>
            <a:endParaRPr lang="en-US" altLang="zh-TW" sz="3600" b="1" dirty="0">
              <a:ln w="3175">
                <a:solidFill>
                  <a:schemeClr val="bg1"/>
                </a:solidFill>
              </a:ln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083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07368" y="908720"/>
            <a:ext cx="109728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要</a:t>
            </a:r>
            <a:r>
              <a:rPr lang="zh-TW" alt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如何分辨危險情人呢？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4790305"/>
            <a:ext cx="1273872" cy="1072012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276872"/>
            <a:ext cx="5352678" cy="358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19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91544" y="269776"/>
            <a:ext cx="8229600" cy="1143000"/>
          </a:xfrm>
        </p:spPr>
        <p:txBody>
          <a:bodyPr/>
          <a:lstStyle/>
          <a:p>
            <a:r>
              <a:rPr lang="zh-TW" altLang="en-US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參考</a:t>
            </a:r>
            <a:r>
              <a:rPr lang="zh-TW" alt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解答</a:t>
            </a:r>
            <a:endParaRPr lang="zh-TW" alt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45704" y="1556792"/>
            <a:ext cx="11521280" cy="5544616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 startAt="2"/>
            </a:pPr>
            <a:r>
              <a:rPr lang="zh-TW" altLang="en-US" dirty="0">
                <a:latin typeface="+mj-ea"/>
                <a:ea typeface="+mj-ea"/>
              </a:rPr>
              <a:t>提出時注意：避免恥笑他人、禮貌誠懇地拒絕、尊重對方感受、不以激烈言語或行為傷害他人自尊。</a:t>
            </a:r>
            <a:endParaRPr lang="en-US" altLang="zh-TW" dirty="0">
              <a:latin typeface="+mj-ea"/>
              <a:ea typeface="+mj-ea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248" y="3284984"/>
            <a:ext cx="3367261" cy="336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9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十角星形 3"/>
          <p:cNvSpPr/>
          <p:nvPr/>
        </p:nvSpPr>
        <p:spPr>
          <a:xfrm>
            <a:off x="2771408" y="-18256"/>
            <a:ext cx="6937216" cy="2996952"/>
          </a:xfrm>
          <a:prstGeom prst="star10">
            <a:avLst>
              <a:gd name="adj" fmla="val 33021"/>
              <a:gd name="hf" fmla="val 105146"/>
            </a:avLst>
          </a:prstGeom>
          <a:solidFill>
            <a:srgbClr val="FFFF00"/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3616" y="908720"/>
            <a:ext cx="10972800" cy="1143000"/>
          </a:xfrm>
        </p:spPr>
        <p:txBody>
          <a:bodyPr/>
          <a:lstStyle/>
          <a:p>
            <a:r>
              <a:rPr lang="zh-TW" altLang="en-US" sz="60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問題討論</a:t>
            </a:r>
            <a:endParaRPr lang="zh-TW" altLang="en-US" sz="6000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9376" y="3185592"/>
            <a:ext cx="11521280" cy="720080"/>
          </a:xfrm>
          <a:solidFill>
            <a:srgbClr val="FFFF00">
              <a:alpha val="30000"/>
            </a:srgbClr>
          </a:solidFill>
          <a:effectLst>
            <a:softEdge rad="31750"/>
          </a:effectLst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zh-TW" altLang="en-US" sz="3600" b="1" dirty="0">
                <a:ln w="3175">
                  <a:solidFill>
                    <a:schemeClr val="bg1"/>
                  </a:solidFill>
                </a:ln>
                <a:latin typeface="+mj-ea"/>
                <a:ea typeface="+mj-ea"/>
              </a:rPr>
              <a:t>試利用</a:t>
            </a:r>
            <a:r>
              <a:rPr lang="en-US" altLang="zh-TW" sz="3600" b="1" dirty="0">
                <a:ln w="3175">
                  <a:solidFill>
                    <a:schemeClr val="bg1"/>
                  </a:solidFill>
                </a:ln>
                <a:latin typeface="+mj-ea"/>
                <a:ea typeface="+mj-ea"/>
              </a:rPr>
              <a:t>5W</a:t>
            </a:r>
            <a:r>
              <a:rPr lang="zh-TW" altLang="en-US" sz="3600" b="1" dirty="0">
                <a:ln w="3175">
                  <a:solidFill>
                    <a:schemeClr val="bg1"/>
                  </a:solidFill>
                </a:ln>
                <a:latin typeface="+mj-ea"/>
                <a:ea typeface="+mj-ea"/>
              </a:rPr>
              <a:t>來構築一個分手計畫？</a:t>
            </a:r>
          </a:p>
        </p:txBody>
      </p:sp>
    </p:spTree>
    <p:extLst>
      <p:ext uri="{BB962C8B-B14F-4D97-AF65-F5344CB8AC3E}">
        <p14:creationId xmlns:p14="http://schemas.microsoft.com/office/powerpoint/2010/main" val="398481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91544" y="158192"/>
            <a:ext cx="8229600" cy="1143000"/>
          </a:xfrm>
        </p:spPr>
        <p:txBody>
          <a:bodyPr/>
          <a:lstStyle/>
          <a:p>
            <a:r>
              <a:rPr lang="zh-TW" altLang="en-US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參考</a:t>
            </a:r>
            <a:r>
              <a:rPr lang="zh-TW" alt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解答 </a:t>
            </a:r>
            <a:r>
              <a:rPr lang="en-US" altLang="zh-TW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(1/2)</a:t>
            </a:r>
            <a:endParaRPr lang="zh-TW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98376" y="1313384"/>
            <a:ext cx="11846296" cy="5544616"/>
          </a:xfrm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buFont typeface="+mj-lt"/>
              <a:buAutoNum type="arabicPeriod" startAt="3"/>
            </a:pPr>
            <a:r>
              <a:rPr lang="zh-TW" altLang="en-US" b="1" dirty="0" smtClean="0">
                <a:latin typeface="+mj-ea"/>
                <a:ea typeface="+mj-ea"/>
              </a:rPr>
              <a:t>五</a:t>
            </a:r>
            <a:r>
              <a:rPr lang="zh-TW" altLang="en-US" b="1" dirty="0">
                <a:latin typeface="+mj-ea"/>
                <a:ea typeface="+mj-ea"/>
              </a:rPr>
              <a:t>個</a:t>
            </a:r>
            <a:r>
              <a:rPr lang="en-US" altLang="zh-TW" b="1" dirty="0">
                <a:latin typeface="+mj-ea"/>
                <a:ea typeface="+mj-ea"/>
              </a:rPr>
              <a:t>w</a:t>
            </a:r>
            <a:r>
              <a:rPr lang="zh-TW" altLang="en-US" b="1" dirty="0">
                <a:latin typeface="+mj-ea"/>
                <a:ea typeface="+mj-ea"/>
              </a:rPr>
              <a:t>計畫：</a:t>
            </a:r>
            <a:endParaRPr lang="en-US" altLang="zh-TW" b="1" dirty="0">
              <a:latin typeface="+mj-ea"/>
              <a:ea typeface="+mj-ea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TW" b="1" dirty="0" smtClean="0">
                <a:latin typeface="+mj-ea"/>
                <a:ea typeface="+mj-ea"/>
              </a:rPr>
              <a:t>What</a:t>
            </a:r>
            <a:r>
              <a:rPr lang="zh-TW" altLang="en-US" b="1" dirty="0" smtClean="0">
                <a:latin typeface="+mj-ea"/>
                <a:ea typeface="+mj-ea"/>
              </a:rPr>
              <a:t>：清楚明白的提出分手事實。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如：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堅定明確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說出我們還是分手吧！</a:t>
            </a:r>
            <a:endParaRPr lang="en-US" altLang="zh-TW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85725" indent="-85725">
              <a:lnSpc>
                <a:spcPct val="120000"/>
              </a:lnSpc>
              <a:buNone/>
            </a:pPr>
            <a:r>
              <a:rPr lang="en-US" altLang="zh-TW" b="1" dirty="0" smtClean="0">
                <a:latin typeface="+mj-ea"/>
                <a:ea typeface="+mj-ea"/>
              </a:rPr>
              <a:t>Why</a:t>
            </a:r>
            <a:r>
              <a:rPr lang="zh-TW" altLang="en-US" b="1" dirty="0" smtClean="0">
                <a:latin typeface="+mj-ea"/>
                <a:ea typeface="+mj-ea"/>
              </a:rPr>
              <a:t>：分手的主觀與客觀提出原因。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如：「我對你的感覺淡了」；或是「或許從</a:t>
            </a:r>
            <a:r>
              <a:rPr lang="en-US" altLang="zh-TW" b="1" dirty="0" smtClean="0">
                <a:solidFill>
                  <a:srgbClr val="FF0000"/>
                </a:solidFill>
                <a:latin typeface="+mj-ea"/>
                <a:ea typeface="+mj-ea"/>
              </a:rPr>
              <a:t> OO</a:t>
            </a:r>
            <a:r>
              <a:rPr lang="zh-TW" altLang="en-US" b="1" dirty="0" smtClean="0">
                <a:solidFill>
                  <a:srgbClr val="FF0000"/>
                </a:solidFill>
                <a:latin typeface="+mj-ea"/>
                <a:ea typeface="+mj-ea"/>
              </a:rPr>
              <a:t>處可以看出來我們的價值觀都不同了」。</a:t>
            </a:r>
            <a:endParaRPr lang="en-US" altLang="zh-TW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85725" indent="-85725">
              <a:lnSpc>
                <a:spcPct val="120000"/>
              </a:lnSpc>
              <a:buNone/>
            </a:pPr>
            <a:r>
              <a:rPr lang="en-US" altLang="zh-TW" b="1" dirty="0">
                <a:latin typeface="+mj-ea"/>
                <a:ea typeface="+mj-ea"/>
              </a:rPr>
              <a:t>When</a:t>
            </a:r>
            <a:r>
              <a:rPr lang="zh-TW" altLang="en-US" b="1" dirty="0">
                <a:latin typeface="+mj-ea"/>
                <a:ea typeface="+mj-ea"/>
              </a:rPr>
              <a:t>：萌生分手念頭</a:t>
            </a:r>
            <a:r>
              <a:rPr lang="zh-TW" altLang="en-US" b="1" dirty="0" smtClean="0">
                <a:latin typeface="+mj-ea"/>
                <a:ea typeface="+mj-ea"/>
              </a:rPr>
              <a:t>後，可</a:t>
            </a:r>
            <a:r>
              <a:rPr lang="zh-TW" altLang="en-US" b="1" dirty="0">
                <a:latin typeface="+mj-ea"/>
                <a:ea typeface="+mj-ea"/>
              </a:rPr>
              <a:t>讓彼此感情慢慢變</a:t>
            </a:r>
            <a:r>
              <a:rPr lang="zh-TW" altLang="en-US" b="1" dirty="0" smtClean="0">
                <a:latin typeface="+mj-ea"/>
                <a:ea typeface="+mj-ea"/>
              </a:rPr>
              <a:t>淡後再提分手，</a:t>
            </a:r>
            <a:r>
              <a:rPr lang="zh-TW" altLang="en-US" b="1" dirty="0">
                <a:latin typeface="+mj-ea"/>
                <a:ea typeface="+mj-ea"/>
              </a:rPr>
              <a:t>分手</a:t>
            </a:r>
            <a:r>
              <a:rPr lang="zh-TW" altLang="en-US" b="1" dirty="0" smtClean="0">
                <a:latin typeface="+mj-ea"/>
                <a:ea typeface="+mj-ea"/>
              </a:rPr>
              <a:t>時間約</a:t>
            </a:r>
            <a:r>
              <a:rPr lang="zh-TW" altLang="en-US" b="1" dirty="0">
                <a:latin typeface="+mj-ea"/>
                <a:ea typeface="+mj-ea"/>
              </a:rPr>
              <a:t>在</a:t>
            </a:r>
            <a:r>
              <a:rPr lang="zh-TW" altLang="en-US" b="1" dirty="0" smtClean="0">
                <a:latin typeface="+mj-ea"/>
                <a:ea typeface="+mj-ea"/>
              </a:rPr>
              <a:t>白天較適宜。</a:t>
            </a:r>
            <a:endParaRPr lang="en-US" altLang="zh-TW" b="1" dirty="0">
              <a:latin typeface="+mj-ea"/>
              <a:ea typeface="+mj-ea"/>
            </a:endParaRPr>
          </a:p>
          <a:p>
            <a:pPr marL="85725" indent="-85725">
              <a:lnSpc>
                <a:spcPct val="120000"/>
              </a:lnSpc>
              <a:buNone/>
            </a:pPr>
            <a:endParaRPr lang="en-US" altLang="zh-TW" b="1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4230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91544" y="158192"/>
            <a:ext cx="8229600" cy="1143000"/>
          </a:xfrm>
        </p:spPr>
        <p:txBody>
          <a:bodyPr/>
          <a:lstStyle/>
          <a:p>
            <a:r>
              <a:rPr lang="zh-TW" altLang="en-US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參考</a:t>
            </a:r>
            <a:r>
              <a:rPr lang="zh-TW" alt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解答 </a:t>
            </a:r>
            <a:r>
              <a:rPr lang="en-US" altLang="zh-TW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cs typeface="+mn-cs"/>
              </a:rPr>
              <a:t>(2/2)</a:t>
            </a:r>
            <a:endParaRPr lang="zh-TW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45704" y="1313384"/>
            <a:ext cx="11846296" cy="5544616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TW" sz="3000" b="1" dirty="0" smtClean="0">
                <a:latin typeface="+mj-ea"/>
                <a:ea typeface="+mj-ea"/>
              </a:rPr>
              <a:t>Where</a:t>
            </a:r>
            <a:r>
              <a:rPr lang="zh-TW" altLang="en-US" sz="3000" b="1" dirty="0" smtClean="0">
                <a:latin typeface="+mj-ea"/>
                <a:ea typeface="+mj-ea"/>
              </a:rPr>
              <a:t>：選定安全地點。</a:t>
            </a:r>
            <a:r>
              <a:rPr lang="zh-TW" altLang="en-US" sz="3000" b="1" dirty="0" smtClean="0">
                <a:solidFill>
                  <a:srgbClr val="FF0000"/>
                </a:solidFill>
                <a:latin typeface="+mj-ea"/>
                <a:ea typeface="+mj-ea"/>
              </a:rPr>
              <a:t>如</a:t>
            </a:r>
            <a:r>
              <a:rPr lang="zh-TW" altLang="en-US" sz="3000" b="1" dirty="0">
                <a:solidFill>
                  <a:srgbClr val="FF0000"/>
                </a:solidFill>
                <a:latin typeface="+mj-ea"/>
                <a:ea typeface="+mj-ea"/>
              </a:rPr>
              <a:t>：我想約你在學校旁的麥當勞談我們分手的事情</a:t>
            </a:r>
            <a:r>
              <a:rPr lang="zh-TW" altLang="en-US" sz="3000" b="1" dirty="0" smtClean="0">
                <a:solidFill>
                  <a:srgbClr val="FF0000"/>
                </a:solidFill>
                <a:latin typeface="+mj-ea"/>
                <a:ea typeface="+mj-ea"/>
              </a:rPr>
              <a:t>。</a:t>
            </a:r>
            <a:endParaRPr lang="en-US" altLang="zh-TW" sz="30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85725" indent="-85725">
              <a:lnSpc>
                <a:spcPct val="120000"/>
              </a:lnSpc>
              <a:buNone/>
            </a:pPr>
            <a:r>
              <a:rPr lang="en-US" altLang="zh-TW" sz="3000" b="1" dirty="0" smtClean="0">
                <a:latin typeface="+mj-ea"/>
                <a:ea typeface="+mj-ea"/>
              </a:rPr>
              <a:t>Who</a:t>
            </a:r>
            <a:r>
              <a:rPr lang="zh-TW" altLang="en-US" sz="3000" b="1" dirty="0" smtClean="0">
                <a:latin typeface="+mj-ea"/>
                <a:ea typeface="+mj-ea"/>
              </a:rPr>
              <a:t>：可告知信任的親人或朋友即將談分手的時間地點。</a:t>
            </a:r>
            <a:r>
              <a:rPr lang="zh-TW" altLang="en-US" sz="3000" b="1" dirty="0" smtClean="0">
                <a:solidFill>
                  <a:srgbClr val="FF0000"/>
                </a:solidFill>
                <a:latin typeface="+mj-ea"/>
                <a:ea typeface="+mj-ea"/>
              </a:rPr>
              <a:t>如</a:t>
            </a:r>
            <a:r>
              <a:rPr lang="zh-TW" altLang="en-US" sz="3000" b="1" dirty="0">
                <a:solidFill>
                  <a:srgbClr val="FF0000"/>
                </a:solidFill>
                <a:latin typeface="+mj-ea"/>
                <a:ea typeface="+mj-ea"/>
              </a:rPr>
              <a:t>：小白，我明天要去談分手的事情，我想邀請你陪我去。我在麥當勞，你在附近的座位等我。幾點以前我如果沒跟你聯絡，請你打電話給我，或是走過來藉機邀我離開</a:t>
            </a:r>
            <a:r>
              <a:rPr lang="zh-TW" altLang="en-US" sz="3000" b="1">
                <a:solidFill>
                  <a:srgbClr val="FF0000"/>
                </a:solidFill>
                <a:latin typeface="+mj-ea"/>
                <a:ea typeface="+mj-ea"/>
              </a:rPr>
              <a:t>現場</a:t>
            </a:r>
            <a:r>
              <a:rPr lang="zh-TW" altLang="en-US" sz="3000" b="1" smtClean="0">
                <a:solidFill>
                  <a:srgbClr val="FF0000"/>
                </a:solidFill>
                <a:latin typeface="+mj-ea"/>
                <a:ea typeface="+mj-ea"/>
              </a:rPr>
              <a:t>。</a:t>
            </a:r>
            <a:endParaRPr lang="en-US" altLang="zh-TW" sz="3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232" y="4509120"/>
            <a:ext cx="3550260" cy="199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7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l="12000" t="-14000" r="-9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191344" y="4365104"/>
            <a:ext cx="8496944" cy="1876428"/>
          </a:xfrm>
          <a:prstGeom prst="rect">
            <a:avLst/>
          </a:prstGeom>
        </p:spPr>
        <p:txBody>
          <a:bodyPr vert="horz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b="1" kern="1200" cap="all" spc="5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latinLnBrk="0" hangingPunct="1">
              <a:defRPr kumimoji="0">
                <a:solidFill>
                  <a:schemeClr val="tx2"/>
                </a:solidFill>
              </a:defRPr>
            </a:lvl2pPr>
            <a:lvl3pPr eaLnBrk="1" latinLnBrk="0" hangingPunct="1">
              <a:defRPr kumimoji="0">
                <a:solidFill>
                  <a:schemeClr val="tx2"/>
                </a:solidFill>
              </a:defRPr>
            </a:lvl3pPr>
            <a:lvl4pPr eaLnBrk="1" latinLnBrk="0" hangingPunct="1">
              <a:defRPr kumimoji="0">
                <a:solidFill>
                  <a:schemeClr val="tx2"/>
                </a:solidFill>
              </a:defRPr>
            </a:lvl4pPr>
            <a:lvl5pPr eaLnBrk="1" latinLnBrk="0" hangingPunct="1">
              <a:defRPr kumimoji="0">
                <a:solidFill>
                  <a:schemeClr val="tx2"/>
                </a:solidFill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r>
              <a:rPr lang="en-US" altLang="zh-TW" sz="80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</a:rPr>
              <a:t>~</a:t>
            </a:r>
            <a:r>
              <a:rPr lang="zh-TW" altLang="en-US" sz="80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</a:rPr>
              <a:t>謝謝您的聆聽</a:t>
            </a:r>
            <a:r>
              <a:rPr lang="en-US" altLang="zh-TW" sz="80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j-ea"/>
              </a:rPr>
              <a:t>~</a:t>
            </a:r>
            <a:endParaRPr lang="en-US" altLang="zh-TW" sz="8000" dirty="0">
              <a:ln w="0"/>
              <a:solidFill>
                <a:schemeClr val="accent6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23392" y="260648"/>
            <a:ext cx="6768752" cy="1150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 eaLnBrk="1" hangingPunct="1">
              <a:lnSpc>
                <a:spcPct val="120000"/>
              </a:lnSpc>
              <a:defRPr/>
            </a:pPr>
            <a:r>
              <a:rPr lang="zh-TW" altLang="zh-TW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若有</a:t>
            </a:r>
            <a:r>
              <a:rPr lang="zh-TW" altLang="en-US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疑問</a:t>
            </a:r>
            <a:r>
              <a:rPr lang="zh-TW" altLang="zh-TW" sz="30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，</a:t>
            </a:r>
            <a:r>
              <a:rPr lang="zh-TW" altLang="en-US" sz="30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或是想</a:t>
            </a:r>
            <a:r>
              <a:rPr lang="zh-TW" altLang="en-US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更</a:t>
            </a:r>
            <a:r>
              <a:rPr lang="zh-TW" altLang="en-US" sz="3000" b="1" dirty="0" smtClean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深入地了解與諮詢，</a:t>
            </a:r>
            <a:r>
              <a:rPr lang="zh-TW" altLang="zh-TW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可</a:t>
            </a:r>
            <a:r>
              <a:rPr lang="zh-TW" altLang="en-US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以來</a:t>
            </a:r>
            <a:r>
              <a:rPr lang="zh-TW" altLang="zh-TW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學生輔導中心</a:t>
            </a:r>
            <a:r>
              <a:rPr lang="zh-TW" altLang="en-US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找</a:t>
            </a:r>
            <a:r>
              <a:rPr lang="zh-TW" altLang="zh-TW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老師</a:t>
            </a:r>
            <a:r>
              <a:rPr lang="zh-TW" altLang="en-US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討論呦</a:t>
            </a:r>
            <a:r>
              <a:rPr lang="zh-TW" altLang="zh-TW" sz="3000" b="1" dirty="0">
                <a:solidFill>
                  <a:schemeClr val="accent5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！</a:t>
            </a:r>
            <a:endParaRPr lang="en-US" altLang="zh-TW" sz="3000" b="1" dirty="0">
              <a:solidFill>
                <a:schemeClr val="accent5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468312" y="2420888"/>
            <a:ext cx="9876159" cy="2304256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lnSpc>
                <a:spcPct val="120000"/>
              </a:lnSpc>
              <a:buNone/>
              <a:defRPr/>
            </a:pPr>
            <a:r>
              <a:rPr lang="zh-TW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服務地點</a:t>
            </a:r>
            <a:r>
              <a:rPr lang="zh-TW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學生輔導</a:t>
            </a:r>
            <a:r>
              <a:rPr lang="zh-TW" alt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中心</a:t>
            </a:r>
            <a:r>
              <a:rPr lang="en-US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(S</a:t>
            </a:r>
            <a:r>
              <a:rPr lang="zh-TW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棟</a:t>
            </a:r>
            <a:r>
              <a:rPr lang="en-US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樓</a:t>
            </a:r>
            <a:r>
              <a:rPr lang="en-US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zh-TW" sz="3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defTabSz="685800">
              <a:lnSpc>
                <a:spcPct val="120000"/>
              </a:lnSpc>
              <a:buNone/>
              <a:defRPr/>
            </a:pPr>
            <a:r>
              <a:rPr lang="zh-TW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服務時間</a:t>
            </a:r>
            <a:r>
              <a:rPr lang="zh-TW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zh-TW" alt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週</a:t>
            </a:r>
            <a:r>
              <a:rPr lang="zh-TW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TW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至五 </a:t>
            </a:r>
            <a:r>
              <a:rPr lang="en-US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8:00~17:30(</a:t>
            </a:r>
            <a:r>
              <a:rPr lang="zh-TW" altLang="en-US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週</a:t>
            </a:r>
            <a:r>
              <a:rPr lang="zh-TW" alt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三至</a:t>
            </a:r>
            <a:r>
              <a:rPr lang="en-US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19:00)</a:t>
            </a:r>
            <a:endParaRPr lang="zh-TW" altLang="zh-TW" sz="3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defTabSz="685800">
              <a:lnSpc>
                <a:spcPct val="120000"/>
              </a:lnSpc>
              <a:buNone/>
              <a:defRPr/>
            </a:pPr>
            <a:r>
              <a:rPr lang="zh-TW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服務電話：</a:t>
            </a:r>
            <a:r>
              <a:rPr lang="en-US" altLang="zh-TW" sz="3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06-2664911 </a:t>
            </a:r>
            <a:r>
              <a:rPr lang="zh-TW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分機</a:t>
            </a:r>
            <a:r>
              <a:rPr lang="en-US" altLang="zh-TW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1256~1259</a:t>
            </a:r>
            <a:endParaRPr lang="zh-TW" altLang="en-US" sz="3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8945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1384" y="1894140"/>
            <a:ext cx="10972800" cy="47244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TW" altLang="zh-TW" dirty="0" smtClean="0">
                <a:latin typeface="+mj-ea"/>
                <a:ea typeface="+mj-ea"/>
              </a:rPr>
              <a:t>美國</a:t>
            </a:r>
            <a:r>
              <a:rPr lang="zh-TW" altLang="zh-TW" dirty="0">
                <a:latin typeface="+mj-ea"/>
                <a:ea typeface="+mj-ea"/>
              </a:rPr>
              <a:t>心理學家諾愛爾</a:t>
            </a:r>
            <a:r>
              <a:rPr lang="en-US" altLang="zh-TW" dirty="0">
                <a:latin typeface="+mj-ea"/>
                <a:ea typeface="+mj-ea"/>
              </a:rPr>
              <a:t>‧</a:t>
            </a:r>
            <a:r>
              <a:rPr lang="zh-TW" altLang="zh-TW" dirty="0">
                <a:latin typeface="+mj-ea"/>
                <a:ea typeface="+mj-ea"/>
              </a:rPr>
              <a:t>尼爾森博士在【遠離危險關係</a:t>
            </a:r>
            <a:r>
              <a:rPr lang="en-US" altLang="zh-TW" dirty="0">
                <a:latin typeface="+mj-ea"/>
                <a:ea typeface="+mj-ea"/>
              </a:rPr>
              <a:t>─</a:t>
            </a:r>
            <a:r>
              <a:rPr lang="zh-TW" altLang="zh-TW" dirty="0">
                <a:latin typeface="+mj-ea"/>
                <a:ea typeface="+mj-ea"/>
              </a:rPr>
              <a:t>愛情的七大警訊】一書中提及，許多</a:t>
            </a:r>
            <a:r>
              <a:rPr lang="zh-TW" altLang="en-US" dirty="0">
                <a:solidFill>
                  <a:srgbClr val="FF0000"/>
                </a:solidFill>
                <a:latin typeface="+mj-ea"/>
                <a:ea typeface="+mj-ea"/>
              </a:rPr>
              <a:t>親密</a:t>
            </a:r>
            <a:r>
              <a:rPr lang="zh-TW" altLang="zh-TW" dirty="0">
                <a:solidFill>
                  <a:srgbClr val="FF0000"/>
                </a:solidFill>
                <a:latin typeface="+mj-ea"/>
                <a:ea typeface="+mj-ea"/>
              </a:rPr>
              <a:t>暴力</a:t>
            </a:r>
            <a:r>
              <a:rPr lang="zh-TW" altLang="zh-TW" dirty="0">
                <a:latin typeface="+mj-ea"/>
                <a:ea typeface="+mj-ea"/>
              </a:rPr>
              <a:t>都有共通點，這些特性通常在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關係發展之初的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3</a:t>
            </a:r>
            <a:r>
              <a:rPr lang="zh-TW" altLang="zh-TW" b="1" dirty="0">
                <a:solidFill>
                  <a:srgbClr val="FF0000"/>
                </a:solidFill>
                <a:latin typeface="+mj-ea"/>
                <a:ea typeface="+mj-ea"/>
              </a:rPr>
              <a:t>個月內會浮現出來</a:t>
            </a:r>
            <a:r>
              <a:rPr lang="zh-TW" altLang="zh-TW" dirty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altLang="zh-TW" sz="3400" dirty="0" smtClean="0">
              <a:latin typeface="+mj-ea"/>
              <a:ea typeface="+mj-ea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TW" altLang="en-US" sz="3400" dirty="0" smtClean="0">
                <a:latin typeface="+mj-ea"/>
                <a:ea typeface="+mj-ea"/>
              </a:rPr>
              <a:t>以下介紹七種愛情關係中的暴力警訊</a:t>
            </a:r>
            <a:r>
              <a:rPr lang="en-US" altLang="zh-TW" sz="3400" dirty="0" smtClean="0">
                <a:latin typeface="+mj-ea"/>
                <a:ea typeface="+mj-ea"/>
              </a:rPr>
              <a:t>…</a:t>
            </a:r>
            <a:endParaRPr lang="zh-TW" altLang="zh-TW" sz="3400" dirty="0" smtClean="0">
              <a:latin typeface="+mj-ea"/>
              <a:ea typeface="+mj-ea"/>
            </a:endParaRPr>
          </a:p>
          <a:p>
            <a:pPr marL="0" indent="0">
              <a:buNone/>
            </a:pPr>
            <a:endParaRPr lang="zh-TW" altLang="en-US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25555" y="332656"/>
            <a:ext cx="61093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zh-TW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愛情</a:t>
            </a:r>
            <a:r>
              <a:rPr lang="zh-TW" altLang="en-US" sz="6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關係的警訊</a:t>
            </a:r>
          </a:p>
        </p:txBody>
      </p:sp>
    </p:spTree>
    <p:extLst>
      <p:ext uri="{BB962C8B-B14F-4D97-AF65-F5344CB8AC3E}">
        <p14:creationId xmlns:p14="http://schemas.microsoft.com/office/powerpoint/2010/main" val="385035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3392" y="1619232"/>
            <a:ext cx="10945216" cy="4724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剛認識或曖昧便開始</a:t>
            </a:r>
            <a:r>
              <a:rPr lang="zh-TW" altLang="en-US" dirty="0">
                <a:solidFill>
                  <a:srgbClr val="FF0000"/>
                </a:solidFill>
                <a:latin typeface="+mj-ea"/>
                <a:ea typeface="+mj-ea"/>
              </a:rPr>
              <a:t>過度激情、熱烈的追求</a:t>
            </a:r>
            <a:r>
              <a:rPr lang="zh-TW" altLang="en-US" dirty="0">
                <a:latin typeface="+mj-ea"/>
                <a:ea typeface="+mj-ea"/>
              </a:rPr>
              <a:t>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看似浪漫的表面下，可能出現不尊重被追求者隱私與感受的情況。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</a:t>
            </a:r>
            <a:r>
              <a:rPr lang="zh-TW" altLang="en-US" dirty="0" smtClean="0">
                <a:latin typeface="+mj-ea"/>
                <a:ea typeface="+mj-ea"/>
              </a:rPr>
              <a:t>：丁丁昨天才向拉拉告白，便送給拉拉最新的</a:t>
            </a:r>
            <a:r>
              <a:rPr lang="en-US" altLang="zh-TW" dirty="0" err="1" smtClean="0">
                <a:latin typeface="+mj-ea"/>
                <a:ea typeface="+mj-ea"/>
              </a:rPr>
              <a:t>iphone</a:t>
            </a:r>
            <a:r>
              <a:rPr lang="zh-TW" altLang="en-US" dirty="0" smtClean="0">
                <a:latin typeface="+mj-ea"/>
                <a:ea typeface="+mj-ea"/>
              </a:rPr>
              <a:t>，在拉拉不知情的狀況下，設定了手機的定位功能，以便時時刻刻確定拉拉的行蹤。</a:t>
            </a:r>
            <a:endParaRPr lang="en-US" altLang="zh-TW" dirty="0" smtClean="0">
              <a:latin typeface="+mj-ea"/>
              <a:ea typeface="+mj-ea"/>
            </a:endParaRPr>
          </a:p>
          <a:p>
            <a:pPr>
              <a:buFont typeface="Wingdings" panose="05000000000000000000" pitchFamily="2" charset="2"/>
              <a:buChar char="l"/>
            </a:pPr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60183" y="404664"/>
            <a:ext cx="941796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警訊一：旋風般的激烈開端</a:t>
            </a:r>
          </a:p>
        </p:txBody>
      </p:sp>
    </p:spTree>
    <p:extLst>
      <p:ext uri="{BB962C8B-B14F-4D97-AF65-F5344CB8AC3E}">
        <p14:creationId xmlns:p14="http://schemas.microsoft.com/office/powerpoint/2010/main" val="91528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9336" y="1484784"/>
            <a:ext cx="8424936" cy="54677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強烈的想要阻撓或操控對方的身體、自由、意願、人際等，認為「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你是我的</a:t>
            </a:r>
            <a:r>
              <a:rPr lang="zh-TW" altLang="en-US" dirty="0">
                <a:latin typeface="+mj-ea"/>
                <a:ea typeface="+mj-ea"/>
              </a:rPr>
              <a:t>」，且易對其他人事物產生嫉妒。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看似很在乎對方的表面下，可能出現控制或忽略對方意願與感受的情況</a:t>
            </a:r>
            <a:r>
              <a:rPr lang="zh-TW" altLang="en-US" dirty="0" smtClean="0">
                <a:latin typeface="+mj-ea"/>
                <a:ea typeface="+mj-ea"/>
              </a:rPr>
              <a:t>。</a:t>
            </a:r>
            <a:endParaRPr lang="en-US" altLang="zh-TW" dirty="0" smtClean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9267" y="332656"/>
            <a:ext cx="68419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警訊二：</a:t>
            </a:r>
            <a:r>
              <a:rPr lang="zh-TW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佔有慾 </a:t>
            </a:r>
            <a:r>
              <a:rPr lang="en-US" altLang="zh-TW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(1/2)</a:t>
            </a:r>
            <a:endParaRPr lang="zh-TW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416" y="2492896"/>
            <a:ext cx="3484394" cy="261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8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19336" y="1484784"/>
            <a:ext cx="8424936" cy="546770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例子：丁丁以怕拉拉感冒當理由，要她不可以穿露手臂、腿的衣服、太鮮豔的顏色也不行，規定拉拉只能跟他單獨出門，因為拉拉拿了男廣告員發的傳單、跟男同學討論報告、跟女性閨蜜逛街而跟拉拉冷戰。</a:t>
            </a:r>
            <a:endParaRPr lang="en-US" altLang="zh-TW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59267" y="332656"/>
            <a:ext cx="68419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警訊二：</a:t>
            </a:r>
            <a:r>
              <a:rPr lang="zh-TW" altLang="en-US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佔有慾 </a:t>
            </a:r>
            <a:r>
              <a:rPr lang="en-US" altLang="zh-TW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(2/2)</a:t>
            </a:r>
            <a:endParaRPr lang="zh-TW" altLang="en-US" sz="3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2" t="5500" r="4082" b="4704"/>
          <a:stretch/>
        </p:blipFill>
        <p:spPr>
          <a:xfrm>
            <a:off x="8760296" y="3356992"/>
            <a:ext cx="31683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2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常有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莫名且激烈的情緒轉折</a:t>
            </a:r>
            <a:r>
              <a:rPr lang="zh-TW" altLang="en-US" dirty="0">
                <a:latin typeface="+mj-ea"/>
                <a:ea typeface="+mj-ea"/>
              </a:rPr>
              <a:t>，可能導致行為上的改變。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可能因突發而失控的情緒與行為破壞親密關係。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</a:t>
            </a:r>
            <a:r>
              <a:rPr lang="zh-TW" altLang="en-US" dirty="0" smtClean="0">
                <a:latin typeface="+mj-ea"/>
                <a:ea typeface="+mj-ea"/>
              </a:rPr>
              <a:t>：丁丁跟拉拉約會時，上</a:t>
            </a:r>
            <a:r>
              <a:rPr lang="zh-TW" altLang="en-US" dirty="0">
                <a:latin typeface="+mj-ea"/>
                <a:ea typeface="+mj-ea"/>
              </a:rPr>
              <a:t>一秒還有說有笑，回到家後不接電話也</a:t>
            </a:r>
            <a:r>
              <a:rPr lang="zh-TW" altLang="en-US" dirty="0" smtClean="0">
                <a:latin typeface="+mj-ea"/>
                <a:ea typeface="+mj-ea"/>
              </a:rPr>
              <a:t>不回訊息，警告拉拉「注意一點！」</a:t>
            </a:r>
            <a:r>
              <a:rPr lang="zh-TW" altLang="en-US" dirty="0">
                <a:latin typeface="+mj-ea"/>
                <a:ea typeface="+mj-ea"/>
              </a:rPr>
              <a:t>、「別煩</a:t>
            </a:r>
            <a:r>
              <a:rPr lang="zh-TW" altLang="en-US" dirty="0" smtClean="0">
                <a:latin typeface="+mj-ea"/>
                <a:ea typeface="+mj-ea"/>
              </a:rPr>
              <a:t>他！」 </a:t>
            </a:r>
            <a:r>
              <a:rPr lang="zh-TW" altLang="en-US" dirty="0">
                <a:latin typeface="+mj-ea"/>
                <a:ea typeface="+mj-ea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3783397" y="332656"/>
            <a:ext cx="499367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警訊三：轉 變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76" y="4482858"/>
            <a:ext cx="5319514" cy="209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2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1384" y="1412776"/>
            <a:ext cx="10972800" cy="4724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出現易責怪他人現象，常有「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不管怎樣都是你</a:t>
            </a:r>
            <a:r>
              <a:rPr lang="en-US" altLang="zh-TW" b="1" dirty="0">
                <a:solidFill>
                  <a:srgbClr val="FF0000"/>
                </a:solidFill>
                <a:latin typeface="+mj-ea"/>
                <a:ea typeface="+mj-ea"/>
              </a:rPr>
              <a:t>/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妳不對</a:t>
            </a:r>
            <a:r>
              <a:rPr lang="zh-TW" altLang="en-US" dirty="0">
                <a:latin typeface="+mj-ea"/>
                <a:ea typeface="+mj-ea"/>
              </a:rPr>
              <a:t>」、「</a:t>
            </a:r>
            <a:r>
              <a:rPr lang="zh-TW" altLang="en-US" b="1" dirty="0">
                <a:solidFill>
                  <a:srgbClr val="FF0000"/>
                </a:solidFill>
                <a:latin typeface="+mj-ea"/>
                <a:ea typeface="+mj-ea"/>
              </a:rPr>
              <a:t>不是我的問題</a:t>
            </a:r>
            <a:r>
              <a:rPr lang="zh-TW" altLang="en-US" dirty="0">
                <a:latin typeface="+mj-ea"/>
                <a:ea typeface="+mj-ea"/>
              </a:rPr>
              <a:t>」的想法。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看似一般的意見分歧或衝突，卻隱含著責怪貶抑的訊息。</a:t>
            </a:r>
            <a:endParaRPr lang="en-US" altLang="zh-TW" dirty="0">
              <a:latin typeface="+mj-ea"/>
              <a:ea typeface="+mj-ea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TW" altLang="en-US" dirty="0">
                <a:latin typeface="+mj-ea"/>
                <a:ea typeface="+mj-ea"/>
              </a:rPr>
              <a:t>例子</a:t>
            </a:r>
            <a:r>
              <a:rPr lang="zh-TW" altLang="en-US" dirty="0" smtClean="0">
                <a:latin typeface="+mj-ea"/>
                <a:ea typeface="+mj-ea"/>
              </a:rPr>
              <a:t>：每次丁丁考試成績不佳時，都會怪拉拉沒有盡女友的責任讓他好好準備考試，每次爭吵都覺得自己沒有問題，要拉拉先跟他道歉。</a:t>
            </a:r>
            <a:endParaRPr lang="zh-TW" altLang="en-US" sz="3600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83397" y="332656"/>
            <a:ext cx="499367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警訊四：怪 罪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4725144"/>
            <a:ext cx="3065256" cy="1908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3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行雲流水">
  <a:themeElements>
    <a:clrScheme name="行雲流水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行雲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行雲流水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Calligraphy</Template>
  <TotalTime>1035</TotalTime>
  <Words>1980</Words>
  <Application>Microsoft Office PowerPoint</Application>
  <PresentationFormat>自訂</PresentationFormat>
  <Paragraphs>120</Paragraphs>
  <Slides>34</Slides>
  <Notes>8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35" baseType="lpstr">
      <vt:lpstr>行雲流水</vt:lpstr>
      <vt:lpstr>愛情停看聽 「遇到危險情人─分手如何說再見」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「情人的危險尺度」測驗</vt:lpstr>
      <vt:lpstr>PowerPoint 簡報</vt:lpstr>
      <vt:lpstr>PowerPoint 簡報</vt:lpstr>
      <vt:lpstr>PowerPoint 簡報</vt:lpstr>
      <vt:lpstr>PowerPoint 簡報</vt:lpstr>
      <vt:lpstr>「情人的危險尺度」測驗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結合5W─訂定安全分手計畫</vt:lpstr>
      <vt:lpstr>問題討論</vt:lpstr>
      <vt:lpstr>參考解答</vt:lpstr>
      <vt:lpstr>問題討論</vt:lpstr>
      <vt:lpstr>參考解答</vt:lpstr>
      <vt:lpstr>問題討論</vt:lpstr>
      <vt:lpstr>參考解答 (1/2)</vt:lpstr>
      <vt:lpstr>參考解答 (2/2)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愛情停看聽</dc:title>
  <dc:creator>冠大爺</dc:creator>
  <cp:lastModifiedBy>USER</cp:lastModifiedBy>
  <cp:revision>140</cp:revision>
  <dcterms:created xsi:type="dcterms:W3CDTF">2011-01-27T01:33:47Z</dcterms:created>
  <dcterms:modified xsi:type="dcterms:W3CDTF">2019-09-02T04:29:58Z</dcterms:modified>
</cp:coreProperties>
</file>